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70" r:id="rId2"/>
    <p:sldId id="272" r:id="rId3"/>
    <p:sldId id="273" r:id="rId4"/>
    <p:sldId id="279" r:id="rId5"/>
    <p:sldId id="280" r:id="rId6"/>
    <p:sldId id="257" r:id="rId7"/>
    <p:sldId id="285" r:id="rId8"/>
    <p:sldId id="292" r:id="rId9"/>
    <p:sldId id="258" r:id="rId10"/>
    <p:sldId id="261" r:id="rId11"/>
    <p:sldId id="259" r:id="rId12"/>
    <p:sldId id="286" r:id="rId13"/>
    <p:sldId id="276" r:id="rId14"/>
    <p:sldId id="262" r:id="rId15"/>
    <p:sldId id="274" r:id="rId16"/>
    <p:sldId id="283" r:id="rId17"/>
    <p:sldId id="287" r:id="rId18"/>
    <p:sldId id="288" r:id="rId19"/>
    <p:sldId id="289" r:id="rId20"/>
    <p:sldId id="290" r:id="rId21"/>
    <p:sldId id="291" r:id="rId22"/>
    <p:sldId id="284" r:id="rId23"/>
    <p:sldId id="26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44" autoAdjust="0"/>
  </p:normalViewPr>
  <p:slideViewPr>
    <p:cSldViewPr>
      <p:cViewPr>
        <p:scale>
          <a:sx n="70" d="100"/>
          <a:sy n="70" d="100"/>
        </p:scale>
        <p:origin x="-1974" y="-138"/>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301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AD1C0-A39E-4D36-925C-6E74478E99D3}"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D9680AB1-DAFE-4ACB-92AC-2132514AD04C}">
      <dgm:prSet phldrT="[Text]" custT="1"/>
      <dgm:spPr/>
      <dgm:t>
        <a:bodyPr/>
        <a:lstStyle/>
        <a:p>
          <a:r>
            <a:rPr lang="en-US" sz="2500" dirty="0" smtClean="0">
              <a:latin typeface="Cambria Math" pitchFamily="18" charset="0"/>
              <a:ea typeface="Cambria Math" pitchFamily="18" charset="0"/>
            </a:rPr>
            <a:t>Designation</a:t>
          </a:r>
          <a:endParaRPr lang="en-US" sz="2500" dirty="0">
            <a:latin typeface="Cambria Math" pitchFamily="18" charset="0"/>
            <a:ea typeface="Cambria Math" pitchFamily="18" charset="0"/>
          </a:endParaRPr>
        </a:p>
      </dgm:t>
    </dgm:pt>
    <dgm:pt modelId="{B7CA9B3A-48A1-4C52-BD4D-E37C2C161DBA}" type="parTrans" cxnId="{A3198838-0635-42F7-B93B-0143BCE83663}">
      <dgm:prSet/>
      <dgm:spPr/>
      <dgm:t>
        <a:bodyPr/>
        <a:lstStyle/>
        <a:p>
          <a:endParaRPr lang="en-US"/>
        </a:p>
      </dgm:t>
    </dgm:pt>
    <dgm:pt modelId="{0ABDA1C9-8BA2-42BF-A7F7-06A906BC434B}" type="sibTrans" cxnId="{A3198838-0635-42F7-B93B-0143BCE83663}">
      <dgm:prSet/>
      <dgm:spPr/>
      <dgm:t>
        <a:bodyPr/>
        <a:lstStyle/>
        <a:p>
          <a:endParaRPr lang="en-US"/>
        </a:p>
      </dgm:t>
    </dgm:pt>
    <dgm:pt modelId="{FD3B5046-452F-4702-B338-3D8EEBF13DF2}">
      <dgm:prSet phldrT="[Text]" custT="1"/>
      <dgm:spPr/>
      <dgm:t>
        <a:bodyPr/>
        <a:lstStyle/>
        <a:p>
          <a:r>
            <a:rPr lang="en-US" sz="3200" dirty="0" smtClean="0">
              <a:latin typeface="Cambria Math" pitchFamily="18" charset="0"/>
              <a:ea typeface="Cambria Math" pitchFamily="18" charset="0"/>
            </a:rPr>
            <a:t>US</a:t>
          </a:r>
          <a:endParaRPr lang="en-US" sz="3200" dirty="0">
            <a:latin typeface="Cambria Math" pitchFamily="18" charset="0"/>
            <a:ea typeface="Cambria Math" pitchFamily="18" charset="0"/>
          </a:endParaRPr>
        </a:p>
      </dgm:t>
    </dgm:pt>
    <dgm:pt modelId="{65AF7B76-0601-490F-870F-E0D24CCB63B9}" type="parTrans" cxnId="{584AC44A-48B0-4A0C-BF18-DD4150761E6D}">
      <dgm:prSet/>
      <dgm:spPr/>
      <dgm:t>
        <a:bodyPr/>
        <a:lstStyle/>
        <a:p>
          <a:endParaRPr lang="en-US"/>
        </a:p>
      </dgm:t>
    </dgm:pt>
    <dgm:pt modelId="{1E859500-EB61-4F83-B7A5-1D4B9F3B8F86}" type="sibTrans" cxnId="{584AC44A-48B0-4A0C-BF18-DD4150761E6D}">
      <dgm:prSet/>
      <dgm:spPr/>
      <dgm:t>
        <a:bodyPr/>
        <a:lstStyle/>
        <a:p>
          <a:endParaRPr lang="en-US"/>
        </a:p>
      </dgm:t>
    </dgm:pt>
    <dgm:pt modelId="{0BD28B79-AA47-4DF8-939B-FDDCF9BD7991}">
      <dgm:prSet phldrT="[Text]" custT="1"/>
      <dgm:spPr/>
      <dgm:t>
        <a:bodyPr/>
        <a:lstStyle/>
        <a:p>
          <a:r>
            <a:rPr lang="en-US" sz="3200" dirty="0" smtClean="0">
              <a:latin typeface="Cambria Math" pitchFamily="18" charset="0"/>
              <a:ea typeface="Cambria Math" pitchFamily="18" charset="0"/>
            </a:rPr>
            <a:t>EU</a:t>
          </a:r>
          <a:endParaRPr lang="en-US" sz="3200" dirty="0">
            <a:latin typeface="Cambria Math" pitchFamily="18" charset="0"/>
            <a:ea typeface="Cambria Math" pitchFamily="18" charset="0"/>
          </a:endParaRPr>
        </a:p>
      </dgm:t>
    </dgm:pt>
    <dgm:pt modelId="{905BFD58-499F-4399-B49F-D577CC815A49}" type="parTrans" cxnId="{B5509A09-0DD6-4459-B978-E91939B10BB2}">
      <dgm:prSet/>
      <dgm:spPr/>
      <dgm:t>
        <a:bodyPr/>
        <a:lstStyle/>
        <a:p>
          <a:endParaRPr lang="en-US"/>
        </a:p>
      </dgm:t>
    </dgm:pt>
    <dgm:pt modelId="{88D4F908-8B3F-4573-8329-7D5C7E094F68}" type="sibTrans" cxnId="{B5509A09-0DD6-4459-B978-E91939B10BB2}">
      <dgm:prSet/>
      <dgm:spPr/>
      <dgm:t>
        <a:bodyPr/>
        <a:lstStyle/>
        <a:p>
          <a:endParaRPr lang="en-US"/>
        </a:p>
      </dgm:t>
    </dgm:pt>
    <dgm:pt modelId="{DB3140EA-0FA3-4EDB-9935-3D1B44A27004}">
      <dgm:prSet phldrT="[Text]" custT="1"/>
      <dgm:spPr/>
      <dgm:t>
        <a:bodyPr/>
        <a:lstStyle/>
        <a:p>
          <a:r>
            <a:rPr lang="en-US" sz="3200" dirty="0" smtClean="0">
              <a:latin typeface="Cambria Math" pitchFamily="18" charset="0"/>
              <a:ea typeface="Cambria Math" pitchFamily="18" charset="0"/>
            </a:rPr>
            <a:t>Japan</a:t>
          </a:r>
          <a:endParaRPr lang="en-US" sz="3200" dirty="0">
            <a:latin typeface="Cambria Math" pitchFamily="18" charset="0"/>
            <a:ea typeface="Cambria Math" pitchFamily="18" charset="0"/>
          </a:endParaRPr>
        </a:p>
      </dgm:t>
    </dgm:pt>
    <dgm:pt modelId="{CFBAEA8F-19BF-4903-A729-D52C04665FAA}" type="parTrans" cxnId="{70646E3D-DCE6-4192-AE3A-19E4A9CA11D6}">
      <dgm:prSet/>
      <dgm:spPr/>
      <dgm:t>
        <a:bodyPr/>
        <a:lstStyle/>
        <a:p>
          <a:endParaRPr lang="en-US"/>
        </a:p>
      </dgm:t>
    </dgm:pt>
    <dgm:pt modelId="{BB15EB43-B5AB-49F7-8B3B-24420BCE0B6E}" type="sibTrans" cxnId="{70646E3D-DCE6-4192-AE3A-19E4A9CA11D6}">
      <dgm:prSet/>
      <dgm:spPr/>
      <dgm:t>
        <a:bodyPr/>
        <a:lstStyle/>
        <a:p>
          <a:endParaRPr lang="en-US"/>
        </a:p>
      </dgm:t>
    </dgm:pt>
    <dgm:pt modelId="{3B5FB6AE-A5E1-4F06-8EF6-3B23B58DA29B}" type="pres">
      <dgm:prSet presAssocID="{729AD1C0-A39E-4D36-925C-6E74478E99D3}" presName="Name0" presStyleCnt="0">
        <dgm:presLayoutVars>
          <dgm:chMax/>
          <dgm:chPref val="1"/>
          <dgm:dir/>
          <dgm:animOne val="branch"/>
          <dgm:animLvl val="lvl"/>
          <dgm:resizeHandles/>
        </dgm:presLayoutVars>
      </dgm:prSet>
      <dgm:spPr/>
      <dgm:t>
        <a:bodyPr/>
        <a:lstStyle/>
        <a:p>
          <a:endParaRPr lang="en-US"/>
        </a:p>
      </dgm:t>
    </dgm:pt>
    <dgm:pt modelId="{157A0297-8273-4B47-A60B-262620052C09}" type="pres">
      <dgm:prSet presAssocID="{D9680AB1-DAFE-4ACB-92AC-2132514AD04C}" presName="composite" presStyleCnt="0"/>
      <dgm:spPr/>
    </dgm:pt>
    <dgm:pt modelId="{957B0542-ABA1-45E3-BD6A-E0191F934272}" type="pres">
      <dgm:prSet presAssocID="{D9680AB1-DAFE-4ACB-92AC-2132514AD04C}" presName="ParentAccent1" presStyleLbl="alignNode1" presStyleIdx="0" presStyleCnt="34"/>
      <dgm:spPr/>
    </dgm:pt>
    <dgm:pt modelId="{A197A32F-67C0-4F7B-9A23-86AD88075224}" type="pres">
      <dgm:prSet presAssocID="{D9680AB1-DAFE-4ACB-92AC-2132514AD04C}" presName="ParentAccent2" presStyleLbl="alignNode1" presStyleIdx="1" presStyleCnt="34"/>
      <dgm:spPr/>
    </dgm:pt>
    <dgm:pt modelId="{4F002E7C-80D8-421B-B269-985D2A1C8D38}" type="pres">
      <dgm:prSet presAssocID="{D9680AB1-DAFE-4ACB-92AC-2132514AD04C}" presName="ParentAccent3" presStyleLbl="alignNode1" presStyleIdx="2" presStyleCnt="34"/>
      <dgm:spPr/>
    </dgm:pt>
    <dgm:pt modelId="{2AB0CD9C-9C2D-44D9-AC6F-7D41F4165E42}" type="pres">
      <dgm:prSet presAssocID="{D9680AB1-DAFE-4ACB-92AC-2132514AD04C}" presName="ParentAccent4" presStyleLbl="alignNode1" presStyleIdx="3" presStyleCnt="34"/>
      <dgm:spPr/>
    </dgm:pt>
    <dgm:pt modelId="{64A101F0-E2D3-46AD-B2B6-6136958B968C}" type="pres">
      <dgm:prSet presAssocID="{D9680AB1-DAFE-4ACB-92AC-2132514AD04C}" presName="ParentAccent5" presStyleLbl="alignNode1" presStyleIdx="4" presStyleCnt="34"/>
      <dgm:spPr/>
    </dgm:pt>
    <dgm:pt modelId="{CEFA6BE9-0A1B-40A1-94D3-A57F9C34992A}" type="pres">
      <dgm:prSet presAssocID="{D9680AB1-DAFE-4ACB-92AC-2132514AD04C}" presName="ParentAccent6" presStyleLbl="alignNode1" presStyleIdx="5" presStyleCnt="34"/>
      <dgm:spPr/>
    </dgm:pt>
    <dgm:pt modelId="{5E7F5423-9AB4-4D7F-9FAD-7FC9B9AC791A}" type="pres">
      <dgm:prSet presAssocID="{D9680AB1-DAFE-4ACB-92AC-2132514AD04C}" presName="ParentAccent7" presStyleLbl="alignNode1" presStyleIdx="6" presStyleCnt="34"/>
      <dgm:spPr/>
    </dgm:pt>
    <dgm:pt modelId="{CBEB7C56-1738-4B66-B979-8BC89A4E4B46}" type="pres">
      <dgm:prSet presAssocID="{D9680AB1-DAFE-4ACB-92AC-2132514AD04C}" presName="ParentAccent8" presStyleLbl="alignNode1" presStyleIdx="7" presStyleCnt="34"/>
      <dgm:spPr/>
    </dgm:pt>
    <dgm:pt modelId="{B73C10DA-0DAB-472D-BAF6-64555203CFE6}" type="pres">
      <dgm:prSet presAssocID="{D9680AB1-DAFE-4ACB-92AC-2132514AD04C}" presName="ParentAccent9" presStyleLbl="alignNode1" presStyleIdx="8" presStyleCnt="34"/>
      <dgm:spPr/>
    </dgm:pt>
    <dgm:pt modelId="{36F7F161-C18E-44FF-B12B-39B640DBD113}" type="pres">
      <dgm:prSet presAssocID="{D9680AB1-DAFE-4ACB-92AC-2132514AD04C}" presName="ParentAccent10" presStyleLbl="alignNode1" presStyleIdx="9" presStyleCnt="34"/>
      <dgm:spPr/>
    </dgm:pt>
    <dgm:pt modelId="{484476AF-DC4E-4F26-8EAB-6AA01C92625C}" type="pres">
      <dgm:prSet presAssocID="{D9680AB1-DAFE-4ACB-92AC-2132514AD04C}" presName="Parent" presStyleLbl="alignNode1" presStyleIdx="10" presStyleCnt="34">
        <dgm:presLayoutVars>
          <dgm:chMax val="5"/>
          <dgm:chPref val="3"/>
          <dgm:bulletEnabled val="1"/>
        </dgm:presLayoutVars>
      </dgm:prSet>
      <dgm:spPr/>
      <dgm:t>
        <a:bodyPr/>
        <a:lstStyle/>
        <a:p>
          <a:endParaRPr lang="en-US"/>
        </a:p>
      </dgm:t>
    </dgm:pt>
    <dgm:pt modelId="{8F189052-8DA6-4717-8BBC-87526A918EED}" type="pres">
      <dgm:prSet presAssocID="{FD3B5046-452F-4702-B338-3D8EEBF13DF2}" presName="Child1Accent1" presStyleLbl="alignNode1" presStyleIdx="11" presStyleCnt="34"/>
      <dgm:spPr/>
    </dgm:pt>
    <dgm:pt modelId="{0768FF03-B567-462E-A3D8-98AFDCFBB0E4}" type="pres">
      <dgm:prSet presAssocID="{FD3B5046-452F-4702-B338-3D8EEBF13DF2}" presName="Child1Accent2" presStyleLbl="alignNode1" presStyleIdx="12" presStyleCnt="34"/>
      <dgm:spPr/>
    </dgm:pt>
    <dgm:pt modelId="{675B1B27-6775-4A58-BE03-9D44F9DC9711}" type="pres">
      <dgm:prSet presAssocID="{FD3B5046-452F-4702-B338-3D8EEBF13DF2}" presName="Child1Accent3" presStyleLbl="alignNode1" presStyleIdx="13" presStyleCnt="34"/>
      <dgm:spPr/>
    </dgm:pt>
    <dgm:pt modelId="{96CEFE92-55C1-4823-B157-5043AFE3AF65}" type="pres">
      <dgm:prSet presAssocID="{FD3B5046-452F-4702-B338-3D8EEBF13DF2}" presName="Child1Accent4" presStyleLbl="alignNode1" presStyleIdx="14" presStyleCnt="34"/>
      <dgm:spPr/>
    </dgm:pt>
    <dgm:pt modelId="{03F8CEC8-1990-4496-9E2C-260DDC10073B}" type="pres">
      <dgm:prSet presAssocID="{FD3B5046-452F-4702-B338-3D8EEBF13DF2}" presName="Child1Accent5" presStyleLbl="alignNode1" presStyleIdx="15" presStyleCnt="34"/>
      <dgm:spPr/>
    </dgm:pt>
    <dgm:pt modelId="{12175AA5-0295-4AFB-874A-D5F3D15F1D28}" type="pres">
      <dgm:prSet presAssocID="{FD3B5046-452F-4702-B338-3D8EEBF13DF2}" presName="Child1Accent6" presStyleLbl="alignNode1" presStyleIdx="16" presStyleCnt="34"/>
      <dgm:spPr/>
    </dgm:pt>
    <dgm:pt modelId="{C93A46B5-21D9-41B1-BBAE-B2A8F0E4CB86}" type="pres">
      <dgm:prSet presAssocID="{FD3B5046-452F-4702-B338-3D8EEBF13DF2}" presName="Child1Accent7" presStyleLbl="alignNode1" presStyleIdx="17" presStyleCnt="34"/>
      <dgm:spPr/>
    </dgm:pt>
    <dgm:pt modelId="{FD457B90-E164-4145-84B5-64C101EACD76}" type="pres">
      <dgm:prSet presAssocID="{FD3B5046-452F-4702-B338-3D8EEBF13DF2}" presName="Child1Accent8" presStyleLbl="alignNode1" presStyleIdx="18" presStyleCnt="34"/>
      <dgm:spPr/>
    </dgm:pt>
    <dgm:pt modelId="{0BE3FF2E-2327-4DDA-91DB-21231FD5E293}" type="pres">
      <dgm:prSet presAssocID="{FD3B5046-452F-4702-B338-3D8EEBF13DF2}" presName="Child1Accent9" presStyleLbl="alignNode1" presStyleIdx="19" presStyleCnt="34"/>
      <dgm:spPr/>
    </dgm:pt>
    <dgm:pt modelId="{2E081BD1-E95D-4D38-9D5F-DB6C39195E79}" type="pres">
      <dgm:prSet presAssocID="{FD3B5046-452F-4702-B338-3D8EEBF13DF2}" presName="Child1" presStyleLbl="revTx" presStyleIdx="0" presStyleCnt="3">
        <dgm:presLayoutVars>
          <dgm:chMax/>
          <dgm:chPref val="0"/>
          <dgm:bulletEnabled val="1"/>
        </dgm:presLayoutVars>
      </dgm:prSet>
      <dgm:spPr/>
      <dgm:t>
        <a:bodyPr/>
        <a:lstStyle/>
        <a:p>
          <a:endParaRPr lang="en-US"/>
        </a:p>
      </dgm:t>
    </dgm:pt>
    <dgm:pt modelId="{E24E94CD-06ED-4B26-AE8C-819846804C52}" type="pres">
      <dgm:prSet presAssocID="{0BD28B79-AA47-4DF8-939B-FDDCF9BD7991}" presName="Child2Accent1" presStyleLbl="alignNode1" presStyleIdx="20" presStyleCnt="34"/>
      <dgm:spPr/>
    </dgm:pt>
    <dgm:pt modelId="{543642D1-B588-4C8B-A14C-A1E33EF347A3}" type="pres">
      <dgm:prSet presAssocID="{0BD28B79-AA47-4DF8-939B-FDDCF9BD7991}" presName="Child2Accent2" presStyleLbl="alignNode1" presStyleIdx="21" presStyleCnt="34"/>
      <dgm:spPr/>
    </dgm:pt>
    <dgm:pt modelId="{F7105DE0-F7C2-477D-997C-B1057A9113F8}" type="pres">
      <dgm:prSet presAssocID="{0BD28B79-AA47-4DF8-939B-FDDCF9BD7991}" presName="Child2Accent3" presStyleLbl="alignNode1" presStyleIdx="22" presStyleCnt="34"/>
      <dgm:spPr/>
    </dgm:pt>
    <dgm:pt modelId="{CE510C23-1B87-4D3B-990A-A0EF6CD91B7D}" type="pres">
      <dgm:prSet presAssocID="{0BD28B79-AA47-4DF8-939B-FDDCF9BD7991}" presName="Child2Accent4" presStyleLbl="alignNode1" presStyleIdx="23" presStyleCnt="34"/>
      <dgm:spPr/>
    </dgm:pt>
    <dgm:pt modelId="{2B91A898-2526-41EF-AA85-7C72CF6730BD}" type="pres">
      <dgm:prSet presAssocID="{0BD28B79-AA47-4DF8-939B-FDDCF9BD7991}" presName="Child2Accent5" presStyleLbl="alignNode1" presStyleIdx="24" presStyleCnt="34"/>
      <dgm:spPr/>
    </dgm:pt>
    <dgm:pt modelId="{D656005F-E9C2-4A2A-ABCD-F3A160A9E4FE}" type="pres">
      <dgm:prSet presAssocID="{0BD28B79-AA47-4DF8-939B-FDDCF9BD7991}" presName="Child2Accent6" presStyleLbl="alignNode1" presStyleIdx="25" presStyleCnt="34"/>
      <dgm:spPr/>
    </dgm:pt>
    <dgm:pt modelId="{5BD99954-F315-4420-8A7E-353E2E795952}" type="pres">
      <dgm:prSet presAssocID="{0BD28B79-AA47-4DF8-939B-FDDCF9BD7991}" presName="Child2Accent7" presStyleLbl="alignNode1" presStyleIdx="26" presStyleCnt="34"/>
      <dgm:spPr/>
    </dgm:pt>
    <dgm:pt modelId="{B4989BED-0716-45BE-A860-4C512B15863D}" type="pres">
      <dgm:prSet presAssocID="{0BD28B79-AA47-4DF8-939B-FDDCF9BD7991}" presName="Child2" presStyleLbl="revTx" presStyleIdx="1" presStyleCnt="3">
        <dgm:presLayoutVars>
          <dgm:chMax/>
          <dgm:chPref val="0"/>
          <dgm:bulletEnabled val="1"/>
        </dgm:presLayoutVars>
      </dgm:prSet>
      <dgm:spPr/>
      <dgm:t>
        <a:bodyPr/>
        <a:lstStyle/>
        <a:p>
          <a:endParaRPr lang="en-US"/>
        </a:p>
      </dgm:t>
    </dgm:pt>
    <dgm:pt modelId="{C6150A33-EF8F-41E2-AD06-9C5AC8A6C000}" type="pres">
      <dgm:prSet presAssocID="{DB3140EA-0FA3-4EDB-9935-3D1B44A27004}" presName="Child3Accent1" presStyleLbl="alignNode1" presStyleIdx="27" presStyleCnt="34"/>
      <dgm:spPr/>
    </dgm:pt>
    <dgm:pt modelId="{01E661FD-041C-480A-9402-03AA51D3D62F}" type="pres">
      <dgm:prSet presAssocID="{DB3140EA-0FA3-4EDB-9935-3D1B44A27004}" presName="Child3Accent2" presStyleLbl="alignNode1" presStyleIdx="28" presStyleCnt="34"/>
      <dgm:spPr/>
    </dgm:pt>
    <dgm:pt modelId="{E5519BC8-F78B-426B-ADF4-E7764A7C332D}" type="pres">
      <dgm:prSet presAssocID="{DB3140EA-0FA3-4EDB-9935-3D1B44A27004}" presName="Child3Accent3" presStyleLbl="alignNode1" presStyleIdx="29" presStyleCnt="34"/>
      <dgm:spPr/>
    </dgm:pt>
    <dgm:pt modelId="{5A5ADCB4-832D-4A92-A2C5-D9F6A28ADF57}" type="pres">
      <dgm:prSet presAssocID="{DB3140EA-0FA3-4EDB-9935-3D1B44A27004}" presName="Child3Accent4" presStyleLbl="alignNode1" presStyleIdx="30" presStyleCnt="34"/>
      <dgm:spPr/>
    </dgm:pt>
    <dgm:pt modelId="{6BD35B56-29E4-4797-98B5-2C553662A027}" type="pres">
      <dgm:prSet presAssocID="{DB3140EA-0FA3-4EDB-9935-3D1B44A27004}" presName="Child3Accent5" presStyleLbl="alignNode1" presStyleIdx="31" presStyleCnt="34"/>
      <dgm:spPr/>
    </dgm:pt>
    <dgm:pt modelId="{6B13459A-CE9A-4412-BFDE-AEDEADB7AAD1}" type="pres">
      <dgm:prSet presAssocID="{DB3140EA-0FA3-4EDB-9935-3D1B44A27004}" presName="Child3Accent6" presStyleLbl="alignNode1" presStyleIdx="32" presStyleCnt="34"/>
      <dgm:spPr/>
    </dgm:pt>
    <dgm:pt modelId="{BBBC0AB4-41F8-441A-A35D-BD8CC00F7B1E}" type="pres">
      <dgm:prSet presAssocID="{DB3140EA-0FA3-4EDB-9935-3D1B44A27004}" presName="Child3Accent7" presStyleLbl="alignNode1" presStyleIdx="33" presStyleCnt="34"/>
      <dgm:spPr/>
    </dgm:pt>
    <dgm:pt modelId="{BB2686F0-7C53-415B-8E63-A45F404773E6}" type="pres">
      <dgm:prSet presAssocID="{DB3140EA-0FA3-4EDB-9935-3D1B44A27004}" presName="Child3" presStyleLbl="revTx" presStyleIdx="2" presStyleCnt="3">
        <dgm:presLayoutVars>
          <dgm:chMax/>
          <dgm:chPref val="0"/>
          <dgm:bulletEnabled val="1"/>
        </dgm:presLayoutVars>
      </dgm:prSet>
      <dgm:spPr/>
      <dgm:t>
        <a:bodyPr/>
        <a:lstStyle/>
        <a:p>
          <a:endParaRPr lang="en-US"/>
        </a:p>
      </dgm:t>
    </dgm:pt>
  </dgm:ptLst>
  <dgm:cxnLst>
    <dgm:cxn modelId="{AD491F76-0B0A-4031-832D-BEA5C0D72A41}" type="presOf" srcId="{D9680AB1-DAFE-4ACB-92AC-2132514AD04C}" destId="{484476AF-DC4E-4F26-8EAB-6AA01C92625C}" srcOrd="0" destOrd="0" presId="urn:microsoft.com/office/officeart/2011/layout/ConvergingText"/>
    <dgm:cxn modelId="{B5509A09-0DD6-4459-B978-E91939B10BB2}" srcId="{D9680AB1-DAFE-4ACB-92AC-2132514AD04C}" destId="{0BD28B79-AA47-4DF8-939B-FDDCF9BD7991}" srcOrd="1" destOrd="0" parTransId="{905BFD58-499F-4399-B49F-D577CC815A49}" sibTransId="{88D4F908-8B3F-4573-8329-7D5C7E094F68}"/>
    <dgm:cxn modelId="{A72011FF-2587-4929-8BE2-77ACDE7CA9E3}" type="presOf" srcId="{729AD1C0-A39E-4D36-925C-6E74478E99D3}" destId="{3B5FB6AE-A5E1-4F06-8EF6-3B23B58DA29B}" srcOrd="0" destOrd="0" presId="urn:microsoft.com/office/officeart/2011/layout/ConvergingText"/>
    <dgm:cxn modelId="{A3198838-0635-42F7-B93B-0143BCE83663}" srcId="{729AD1C0-A39E-4D36-925C-6E74478E99D3}" destId="{D9680AB1-DAFE-4ACB-92AC-2132514AD04C}" srcOrd="0" destOrd="0" parTransId="{B7CA9B3A-48A1-4C52-BD4D-E37C2C161DBA}" sibTransId="{0ABDA1C9-8BA2-42BF-A7F7-06A906BC434B}"/>
    <dgm:cxn modelId="{A7B53EFC-99B7-4832-A080-A4049FD0E5E3}" type="presOf" srcId="{DB3140EA-0FA3-4EDB-9935-3D1B44A27004}" destId="{BB2686F0-7C53-415B-8E63-A45F404773E6}" srcOrd="0" destOrd="0" presId="urn:microsoft.com/office/officeart/2011/layout/ConvergingText"/>
    <dgm:cxn modelId="{584AC44A-48B0-4A0C-BF18-DD4150761E6D}" srcId="{D9680AB1-DAFE-4ACB-92AC-2132514AD04C}" destId="{FD3B5046-452F-4702-B338-3D8EEBF13DF2}" srcOrd="0" destOrd="0" parTransId="{65AF7B76-0601-490F-870F-E0D24CCB63B9}" sibTransId="{1E859500-EB61-4F83-B7A5-1D4B9F3B8F86}"/>
    <dgm:cxn modelId="{5F275A8D-1B76-4ABC-BEC2-A72AD056A3CC}" type="presOf" srcId="{FD3B5046-452F-4702-B338-3D8EEBF13DF2}" destId="{2E081BD1-E95D-4D38-9D5F-DB6C39195E79}" srcOrd="0" destOrd="0" presId="urn:microsoft.com/office/officeart/2011/layout/ConvergingText"/>
    <dgm:cxn modelId="{70646E3D-DCE6-4192-AE3A-19E4A9CA11D6}" srcId="{D9680AB1-DAFE-4ACB-92AC-2132514AD04C}" destId="{DB3140EA-0FA3-4EDB-9935-3D1B44A27004}" srcOrd="2" destOrd="0" parTransId="{CFBAEA8F-19BF-4903-A729-D52C04665FAA}" sibTransId="{BB15EB43-B5AB-49F7-8B3B-24420BCE0B6E}"/>
    <dgm:cxn modelId="{5ED4CD16-816D-4FCA-BB7B-560559572433}" type="presOf" srcId="{0BD28B79-AA47-4DF8-939B-FDDCF9BD7991}" destId="{B4989BED-0716-45BE-A860-4C512B15863D}" srcOrd="0" destOrd="0" presId="urn:microsoft.com/office/officeart/2011/layout/ConvergingText"/>
    <dgm:cxn modelId="{CF67004A-73AC-4B70-86A3-54BCF2F636B6}" type="presParOf" srcId="{3B5FB6AE-A5E1-4F06-8EF6-3B23B58DA29B}" destId="{157A0297-8273-4B47-A60B-262620052C09}" srcOrd="0" destOrd="0" presId="urn:microsoft.com/office/officeart/2011/layout/ConvergingText"/>
    <dgm:cxn modelId="{68A7A0BE-9686-4CBD-BFEE-8A9EFEF57735}" type="presParOf" srcId="{157A0297-8273-4B47-A60B-262620052C09}" destId="{957B0542-ABA1-45E3-BD6A-E0191F934272}" srcOrd="0" destOrd="0" presId="urn:microsoft.com/office/officeart/2011/layout/ConvergingText"/>
    <dgm:cxn modelId="{10CF0EAC-4DEF-41CF-AD8E-501C93101106}" type="presParOf" srcId="{157A0297-8273-4B47-A60B-262620052C09}" destId="{A197A32F-67C0-4F7B-9A23-86AD88075224}" srcOrd="1" destOrd="0" presId="urn:microsoft.com/office/officeart/2011/layout/ConvergingText"/>
    <dgm:cxn modelId="{C5200DEA-94AF-4C32-A504-EF4112362BA8}" type="presParOf" srcId="{157A0297-8273-4B47-A60B-262620052C09}" destId="{4F002E7C-80D8-421B-B269-985D2A1C8D38}" srcOrd="2" destOrd="0" presId="urn:microsoft.com/office/officeart/2011/layout/ConvergingText"/>
    <dgm:cxn modelId="{40A55C71-DB0D-4793-AAE5-7D5C10410CB7}" type="presParOf" srcId="{157A0297-8273-4B47-A60B-262620052C09}" destId="{2AB0CD9C-9C2D-44D9-AC6F-7D41F4165E42}" srcOrd="3" destOrd="0" presId="urn:microsoft.com/office/officeart/2011/layout/ConvergingText"/>
    <dgm:cxn modelId="{CD79A5C6-6A68-4143-87DD-DFF9A8D3A936}" type="presParOf" srcId="{157A0297-8273-4B47-A60B-262620052C09}" destId="{64A101F0-E2D3-46AD-B2B6-6136958B968C}" srcOrd="4" destOrd="0" presId="urn:microsoft.com/office/officeart/2011/layout/ConvergingText"/>
    <dgm:cxn modelId="{BDCFB633-DB6E-4926-A53F-29DF99F0303F}" type="presParOf" srcId="{157A0297-8273-4B47-A60B-262620052C09}" destId="{CEFA6BE9-0A1B-40A1-94D3-A57F9C34992A}" srcOrd="5" destOrd="0" presId="urn:microsoft.com/office/officeart/2011/layout/ConvergingText"/>
    <dgm:cxn modelId="{584D95F2-71CE-433A-9C54-19ED4B5093F7}" type="presParOf" srcId="{157A0297-8273-4B47-A60B-262620052C09}" destId="{5E7F5423-9AB4-4D7F-9FAD-7FC9B9AC791A}" srcOrd="6" destOrd="0" presId="urn:microsoft.com/office/officeart/2011/layout/ConvergingText"/>
    <dgm:cxn modelId="{58FCE821-BEEB-4CBB-8D12-92A50F4ABB39}" type="presParOf" srcId="{157A0297-8273-4B47-A60B-262620052C09}" destId="{CBEB7C56-1738-4B66-B979-8BC89A4E4B46}" srcOrd="7" destOrd="0" presId="urn:microsoft.com/office/officeart/2011/layout/ConvergingText"/>
    <dgm:cxn modelId="{C2FA0920-695F-424F-B1A3-74F75289D3C8}" type="presParOf" srcId="{157A0297-8273-4B47-A60B-262620052C09}" destId="{B73C10DA-0DAB-472D-BAF6-64555203CFE6}" srcOrd="8" destOrd="0" presId="urn:microsoft.com/office/officeart/2011/layout/ConvergingText"/>
    <dgm:cxn modelId="{FBC61783-459E-4C86-9BAD-B7CBEA8968A0}" type="presParOf" srcId="{157A0297-8273-4B47-A60B-262620052C09}" destId="{36F7F161-C18E-44FF-B12B-39B640DBD113}" srcOrd="9" destOrd="0" presId="urn:microsoft.com/office/officeart/2011/layout/ConvergingText"/>
    <dgm:cxn modelId="{28F002FC-E3D0-4367-B939-CB4F98F3F4E6}" type="presParOf" srcId="{157A0297-8273-4B47-A60B-262620052C09}" destId="{484476AF-DC4E-4F26-8EAB-6AA01C92625C}" srcOrd="10" destOrd="0" presId="urn:microsoft.com/office/officeart/2011/layout/ConvergingText"/>
    <dgm:cxn modelId="{4CF0441C-2203-4076-BD11-D934B33F350D}" type="presParOf" srcId="{157A0297-8273-4B47-A60B-262620052C09}" destId="{8F189052-8DA6-4717-8BBC-87526A918EED}" srcOrd="11" destOrd="0" presId="urn:microsoft.com/office/officeart/2011/layout/ConvergingText"/>
    <dgm:cxn modelId="{2B693FA8-8519-497C-B422-9649FFDAD4CB}" type="presParOf" srcId="{157A0297-8273-4B47-A60B-262620052C09}" destId="{0768FF03-B567-462E-A3D8-98AFDCFBB0E4}" srcOrd="12" destOrd="0" presId="urn:microsoft.com/office/officeart/2011/layout/ConvergingText"/>
    <dgm:cxn modelId="{34040795-D853-48D3-B626-D7AF3D16F111}" type="presParOf" srcId="{157A0297-8273-4B47-A60B-262620052C09}" destId="{675B1B27-6775-4A58-BE03-9D44F9DC9711}" srcOrd="13" destOrd="0" presId="urn:microsoft.com/office/officeart/2011/layout/ConvergingText"/>
    <dgm:cxn modelId="{F0484E74-653D-47F7-90A0-21C21AB92FAA}" type="presParOf" srcId="{157A0297-8273-4B47-A60B-262620052C09}" destId="{96CEFE92-55C1-4823-B157-5043AFE3AF65}" srcOrd="14" destOrd="0" presId="urn:microsoft.com/office/officeart/2011/layout/ConvergingText"/>
    <dgm:cxn modelId="{F1D9EDAC-389B-494E-A45E-920A3735894B}" type="presParOf" srcId="{157A0297-8273-4B47-A60B-262620052C09}" destId="{03F8CEC8-1990-4496-9E2C-260DDC10073B}" srcOrd="15" destOrd="0" presId="urn:microsoft.com/office/officeart/2011/layout/ConvergingText"/>
    <dgm:cxn modelId="{E77E6373-4B1D-4CA5-A22A-F84274DB7BE0}" type="presParOf" srcId="{157A0297-8273-4B47-A60B-262620052C09}" destId="{12175AA5-0295-4AFB-874A-D5F3D15F1D28}" srcOrd="16" destOrd="0" presId="urn:microsoft.com/office/officeart/2011/layout/ConvergingText"/>
    <dgm:cxn modelId="{6F1CC4C4-45CB-434D-B36B-CA6F3629DD9E}" type="presParOf" srcId="{157A0297-8273-4B47-A60B-262620052C09}" destId="{C93A46B5-21D9-41B1-BBAE-B2A8F0E4CB86}" srcOrd="17" destOrd="0" presId="urn:microsoft.com/office/officeart/2011/layout/ConvergingText"/>
    <dgm:cxn modelId="{599A4447-9A71-4CE8-90ED-D0FBCBC27CEC}" type="presParOf" srcId="{157A0297-8273-4B47-A60B-262620052C09}" destId="{FD457B90-E164-4145-84B5-64C101EACD76}" srcOrd="18" destOrd="0" presId="urn:microsoft.com/office/officeart/2011/layout/ConvergingText"/>
    <dgm:cxn modelId="{2A3F4D34-0F89-455F-ACC7-2EF32447E691}" type="presParOf" srcId="{157A0297-8273-4B47-A60B-262620052C09}" destId="{0BE3FF2E-2327-4DDA-91DB-21231FD5E293}" srcOrd="19" destOrd="0" presId="urn:microsoft.com/office/officeart/2011/layout/ConvergingText"/>
    <dgm:cxn modelId="{B5E49865-6BF0-435C-B66A-8A8D0E64F81A}" type="presParOf" srcId="{157A0297-8273-4B47-A60B-262620052C09}" destId="{2E081BD1-E95D-4D38-9D5F-DB6C39195E79}" srcOrd="20" destOrd="0" presId="urn:microsoft.com/office/officeart/2011/layout/ConvergingText"/>
    <dgm:cxn modelId="{9D050B9F-0522-4D83-B753-EA2EFF94BDE2}" type="presParOf" srcId="{157A0297-8273-4B47-A60B-262620052C09}" destId="{E24E94CD-06ED-4B26-AE8C-819846804C52}" srcOrd="21" destOrd="0" presId="urn:microsoft.com/office/officeart/2011/layout/ConvergingText"/>
    <dgm:cxn modelId="{CC4909BC-D904-452F-81C2-7B307329AD29}" type="presParOf" srcId="{157A0297-8273-4B47-A60B-262620052C09}" destId="{543642D1-B588-4C8B-A14C-A1E33EF347A3}" srcOrd="22" destOrd="0" presId="urn:microsoft.com/office/officeart/2011/layout/ConvergingText"/>
    <dgm:cxn modelId="{9738ED05-D099-45A2-B915-DAF0C4015BB6}" type="presParOf" srcId="{157A0297-8273-4B47-A60B-262620052C09}" destId="{F7105DE0-F7C2-477D-997C-B1057A9113F8}" srcOrd="23" destOrd="0" presId="urn:microsoft.com/office/officeart/2011/layout/ConvergingText"/>
    <dgm:cxn modelId="{EE1AFEC0-5E50-4C8E-A044-BB39D43C9FC5}" type="presParOf" srcId="{157A0297-8273-4B47-A60B-262620052C09}" destId="{CE510C23-1B87-4D3B-990A-A0EF6CD91B7D}" srcOrd="24" destOrd="0" presId="urn:microsoft.com/office/officeart/2011/layout/ConvergingText"/>
    <dgm:cxn modelId="{53081194-B182-496B-A77A-644177268023}" type="presParOf" srcId="{157A0297-8273-4B47-A60B-262620052C09}" destId="{2B91A898-2526-41EF-AA85-7C72CF6730BD}" srcOrd="25" destOrd="0" presId="urn:microsoft.com/office/officeart/2011/layout/ConvergingText"/>
    <dgm:cxn modelId="{F517A694-DE27-4476-9B9D-3F0BA3D2F717}" type="presParOf" srcId="{157A0297-8273-4B47-A60B-262620052C09}" destId="{D656005F-E9C2-4A2A-ABCD-F3A160A9E4FE}" srcOrd="26" destOrd="0" presId="urn:microsoft.com/office/officeart/2011/layout/ConvergingText"/>
    <dgm:cxn modelId="{CADD0AD4-7775-4CC4-925C-912154B5EF8A}" type="presParOf" srcId="{157A0297-8273-4B47-A60B-262620052C09}" destId="{5BD99954-F315-4420-8A7E-353E2E795952}" srcOrd="27" destOrd="0" presId="urn:microsoft.com/office/officeart/2011/layout/ConvergingText"/>
    <dgm:cxn modelId="{BF01A430-9066-4AFA-9B37-877BC97A4E2D}" type="presParOf" srcId="{157A0297-8273-4B47-A60B-262620052C09}" destId="{B4989BED-0716-45BE-A860-4C512B15863D}" srcOrd="28" destOrd="0" presId="urn:microsoft.com/office/officeart/2011/layout/ConvergingText"/>
    <dgm:cxn modelId="{8E20F834-A71B-41CA-BAE4-0196E15C900C}" type="presParOf" srcId="{157A0297-8273-4B47-A60B-262620052C09}" destId="{C6150A33-EF8F-41E2-AD06-9C5AC8A6C000}" srcOrd="29" destOrd="0" presId="urn:microsoft.com/office/officeart/2011/layout/ConvergingText"/>
    <dgm:cxn modelId="{179A9F5C-4286-4E43-B909-C1D4AB5CFB41}" type="presParOf" srcId="{157A0297-8273-4B47-A60B-262620052C09}" destId="{01E661FD-041C-480A-9402-03AA51D3D62F}" srcOrd="30" destOrd="0" presId="urn:microsoft.com/office/officeart/2011/layout/ConvergingText"/>
    <dgm:cxn modelId="{0147E9BA-3718-4839-BA68-548300597B9C}" type="presParOf" srcId="{157A0297-8273-4B47-A60B-262620052C09}" destId="{E5519BC8-F78B-426B-ADF4-E7764A7C332D}" srcOrd="31" destOrd="0" presId="urn:microsoft.com/office/officeart/2011/layout/ConvergingText"/>
    <dgm:cxn modelId="{23196C30-CF13-463B-B4A3-9CB13783BF9F}" type="presParOf" srcId="{157A0297-8273-4B47-A60B-262620052C09}" destId="{5A5ADCB4-832D-4A92-A2C5-D9F6A28ADF57}" srcOrd="32" destOrd="0" presId="urn:microsoft.com/office/officeart/2011/layout/ConvergingText"/>
    <dgm:cxn modelId="{3C7986A6-0170-4923-B8BB-4D2A92902ECB}" type="presParOf" srcId="{157A0297-8273-4B47-A60B-262620052C09}" destId="{6BD35B56-29E4-4797-98B5-2C553662A027}" srcOrd="33" destOrd="0" presId="urn:microsoft.com/office/officeart/2011/layout/ConvergingText"/>
    <dgm:cxn modelId="{B1717E56-1452-41B6-87D5-55468B8739A0}" type="presParOf" srcId="{157A0297-8273-4B47-A60B-262620052C09}" destId="{6B13459A-CE9A-4412-BFDE-AEDEADB7AAD1}" srcOrd="34" destOrd="0" presId="urn:microsoft.com/office/officeart/2011/layout/ConvergingText"/>
    <dgm:cxn modelId="{2B47C8B3-6949-4DA3-9D7F-B2A25B78761F}" type="presParOf" srcId="{157A0297-8273-4B47-A60B-262620052C09}" destId="{BBBC0AB4-41F8-441A-A35D-BD8CC00F7B1E}" srcOrd="35" destOrd="0" presId="urn:microsoft.com/office/officeart/2011/layout/ConvergingText"/>
    <dgm:cxn modelId="{C3F26317-C664-4E82-87B8-B4776FAC0633}" type="presParOf" srcId="{157A0297-8273-4B47-A60B-262620052C09}" destId="{BB2686F0-7C53-415B-8E63-A45F404773E6}" srcOrd="36" destOrd="0" presId="urn:microsoft.com/office/officeart/2011/layout/ConvergingTex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7B0542-ABA1-45E3-BD6A-E0191F934272}">
      <dsp:nvSpPr>
        <dsp:cNvPr id="0" name=""/>
        <dsp:cNvSpPr/>
      </dsp:nvSpPr>
      <dsp:spPr>
        <a:xfrm>
          <a:off x="7993410" y="2461485"/>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97A32F-67C0-4F7B-9A23-86AD88075224}">
      <dsp:nvSpPr>
        <dsp:cNvPr id="0" name=""/>
        <dsp:cNvSpPr/>
      </dsp:nvSpPr>
      <dsp:spPr>
        <a:xfrm>
          <a:off x="7560533" y="2461485"/>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002E7C-80D8-421B-B269-985D2A1C8D38}">
      <dsp:nvSpPr>
        <dsp:cNvPr id="0" name=""/>
        <dsp:cNvSpPr/>
      </dsp:nvSpPr>
      <dsp:spPr>
        <a:xfrm>
          <a:off x="7127656" y="2461485"/>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0CD9C-9C2D-44D9-AC6F-7D41F4165E42}">
      <dsp:nvSpPr>
        <dsp:cNvPr id="0" name=""/>
        <dsp:cNvSpPr/>
      </dsp:nvSpPr>
      <dsp:spPr>
        <a:xfrm>
          <a:off x="6695602" y="2461485"/>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A101F0-E2D3-46AD-B2B6-6136958B968C}">
      <dsp:nvSpPr>
        <dsp:cNvPr id="0" name=""/>
        <dsp:cNvSpPr/>
      </dsp:nvSpPr>
      <dsp:spPr>
        <a:xfrm>
          <a:off x="6262725" y="2461485"/>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A6BE9-0A1B-40A1-94D3-A57F9C34992A}">
      <dsp:nvSpPr>
        <dsp:cNvPr id="0" name=""/>
        <dsp:cNvSpPr/>
      </dsp:nvSpPr>
      <dsp:spPr>
        <a:xfrm>
          <a:off x="5593659" y="2343392"/>
          <a:ext cx="472379" cy="472760"/>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F5423-9AB4-4D7F-9FAD-7FC9B9AC791A}">
      <dsp:nvSpPr>
        <dsp:cNvPr id="0" name=""/>
        <dsp:cNvSpPr/>
      </dsp:nvSpPr>
      <dsp:spPr>
        <a:xfrm>
          <a:off x="7608265" y="1973575"/>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EB7C56-1738-4B66-B979-8BC89A4E4B46}">
      <dsp:nvSpPr>
        <dsp:cNvPr id="0" name=""/>
        <dsp:cNvSpPr/>
      </dsp:nvSpPr>
      <dsp:spPr>
        <a:xfrm>
          <a:off x="7608265" y="2952892"/>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C10DA-0DAB-472D-BAF6-64555203CFE6}">
      <dsp:nvSpPr>
        <dsp:cNvPr id="0" name=""/>
        <dsp:cNvSpPr/>
      </dsp:nvSpPr>
      <dsp:spPr>
        <a:xfrm>
          <a:off x="7818942" y="2185676"/>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F7F161-C18E-44FF-B12B-39B640DBD113}">
      <dsp:nvSpPr>
        <dsp:cNvPr id="0" name=""/>
        <dsp:cNvSpPr/>
      </dsp:nvSpPr>
      <dsp:spPr>
        <a:xfrm>
          <a:off x="7832933" y="2741956"/>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4476AF-DC4E-4F26-8EAB-6AA01C92625C}">
      <dsp:nvSpPr>
        <dsp:cNvPr id="0" name=""/>
        <dsp:cNvSpPr/>
      </dsp:nvSpPr>
      <dsp:spPr>
        <a:xfrm>
          <a:off x="3006272" y="1383888"/>
          <a:ext cx="2391521" cy="2391769"/>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latin typeface="Cambria Math" pitchFamily="18" charset="0"/>
              <a:ea typeface="Cambria Math" pitchFamily="18" charset="0"/>
            </a:rPr>
            <a:t>Designation</a:t>
          </a:r>
          <a:endParaRPr lang="en-US" sz="2500" kern="1200" dirty="0">
            <a:latin typeface="Cambria Math" pitchFamily="18" charset="0"/>
            <a:ea typeface="Cambria Math" pitchFamily="18" charset="0"/>
          </a:endParaRPr>
        </a:p>
      </dsp:txBody>
      <dsp:txXfrm>
        <a:off x="3006272" y="1383888"/>
        <a:ext cx="2391521" cy="2391769"/>
      </dsp:txXfrm>
    </dsp:sp>
    <dsp:sp modelId="{8F189052-8DA6-4717-8BBC-87526A918EED}">
      <dsp:nvSpPr>
        <dsp:cNvPr id="0" name=""/>
        <dsp:cNvSpPr/>
      </dsp:nvSpPr>
      <dsp:spPr>
        <a:xfrm>
          <a:off x="2827690" y="1179556"/>
          <a:ext cx="472379" cy="472760"/>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68FF03-B567-462E-A3D8-98AFDCFBB0E4}">
      <dsp:nvSpPr>
        <dsp:cNvPr id="0" name=""/>
        <dsp:cNvSpPr/>
      </dsp:nvSpPr>
      <dsp:spPr>
        <a:xfrm>
          <a:off x="2524841" y="930162"/>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5B1B27-6775-4A58-BE03-9D44F9DC9711}">
      <dsp:nvSpPr>
        <dsp:cNvPr id="0" name=""/>
        <dsp:cNvSpPr/>
      </dsp:nvSpPr>
      <dsp:spPr>
        <a:xfrm>
          <a:off x="2020366" y="930162"/>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CEFE92-55C1-4823-B157-5043AFE3AF65}">
      <dsp:nvSpPr>
        <dsp:cNvPr id="0" name=""/>
        <dsp:cNvSpPr/>
      </dsp:nvSpPr>
      <dsp:spPr>
        <a:xfrm>
          <a:off x="1515892" y="930162"/>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8CEC8-1990-4496-9E2C-260DDC10073B}">
      <dsp:nvSpPr>
        <dsp:cNvPr id="0" name=""/>
        <dsp:cNvSpPr/>
      </dsp:nvSpPr>
      <dsp:spPr>
        <a:xfrm>
          <a:off x="1011417" y="930162"/>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175AA5-0295-4AFB-874A-D5F3D15F1D28}">
      <dsp:nvSpPr>
        <dsp:cNvPr id="0" name=""/>
        <dsp:cNvSpPr/>
      </dsp:nvSpPr>
      <dsp:spPr>
        <a:xfrm>
          <a:off x="506120" y="930162"/>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A46B5-21D9-41B1-BBAE-B2A8F0E4CB86}">
      <dsp:nvSpPr>
        <dsp:cNvPr id="0" name=""/>
        <dsp:cNvSpPr/>
      </dsp:nvSpPr>
      <dsp:spPr>
        <a:xfrm>
          <a:off x="1645" y="930162"/>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081BD1-E95D-4D38-9D5F-DB6C39195E79}">
      <dsp:nvSpPr>
        <dsp:cNvPr id="0" name=""/>
        <dsp:cNvSpPr/>
      </dsp:nvSpPr>
      <dsp:spPr>
        <a:xfrm>
          <a:off x="0" y="320663"/>
          <a:ext cx="2768437" cy="607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422400">
            <a:lnSpc>
              <a:spcPct val="90000"/>
            </a:lnSpc>
            <a:spcBef>
              <a:spcPct val="0"/>
            </a:spcBef>
            <a:spcAft>
              <a:spcPct val="35000"/>
            </a:spcAft>
          </a:pPr>
          <a:r>
            <a:rPr lang="en-US" sz="3200" kern="1200" dirty="0" smtClean="0">
              <a:latin typeface="Cambria Math" pitchFamily="18" charset="0"/>
              <a:ea typeface="Cambria Math" pitchFamily="18" charset="0"/>
            </a:rPr>
            <a:t>US</a:t>
          </a:r>
          <a:endParaRPr lang="en-US" sz="3200" kern="1200" dirty="0">
            <a:latin typeface="Cambria Math" pitchFamily="18" charset="0"/>
            <a:ea typeface="Cambria Math" pitchFamily="18" charset="0"/>
          </a:endParaRPr>
        </a:p>
      </dsp:txBody>
      <dsp:txXfrm>
        <a:off x="0" y="320663"/>
        <a:ext cx="2768437" cy="607556"/>
      </dsp:txXfrm>
    </dsp:sp>
    <dsp:sp modelId="{E24E94CD-06ED-4B26-AE8C-819846804C52}">
      <dsp:nvSpPr>
        <dsp:cNvPr id="0" name=""/>
        <dsp:cNvSpPr/>
      </dsp:nvSpPr>
      <dsp:spPr>
        <a:xfrm>
          <a:off x="2337206" y="2343392"/>
          <a:ext cx="472379" cy="472760"/>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3642D1-B588-4C8B-A14C-A1E33EF347A3}">
      <dsp:nvSpPr>
        <dsp:cNvPr id="0" name=""/>
        <dsp:cNvSpPr/>
      </dsp:nvSpPr>
      <dsp:spPr>
        <a:xfrm>
          <a:off x="1869765" y="2461485"/>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105DE0-F7C2-477D-997C-B1057A9113F8}">
      <dsp:nvSpPr>
        <dsp:cNvPr id="0" name=""/>
        <dsp:cNvSpPr/>
      </dsp:nvSpPr>
      <dsp:spPr>
        <a:xfrm>
          <a:off x="1403146" y="2461485"/>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510C23-1B87-4D3B-990A-A0EF6CD91B7D}">
      <dsp:nvSpPr>
        <dsp:cNvPr id="0" name=""/>
        <dsp:cNvSpPr/>
      </dsp:nvSpPr>
      <dsp:spPr>
        <a:xfrm>
          <a:off x="935705" y="2461485"/>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91A898-2526-41EF-AA85-7C72CF6730BD}">
      <dsp:nvSpPr>
        <dsp:cNvPr id="0" name=""/>
        <dsp:cNvSpPr/>
      </dsp:nvSpPr>
      <dsp:spPr>
        <a:xfrm>
          <a:off x="469087" y="2461485"/>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6005F-E9C2-4A2A-ABCD-F3A160A9E4FE}">
      <dsp:nvSpPr>
        <dsp:cNvPr id="0" name=""/>
        <dsp:cNvSpPr/>
      </dsp:nvSpPr>
      <dsp:spPr>
        <a:xfrm>
          <a:off x="1645" y="2461485"/>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89BED-0716-45BE-A860-4C512B15863D}">
      <dsp:nvSpPr>
        <dsp:cNvPr id="0" name=""/>
        <dsp:cNvSpPr/>
      </dsp:nvSpPr>
      <dsp:spPr>
        <a:xfrm>
          <a:off x="0" y="1857036"/>
          <a:ext cx="2093610" cy="607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422400">
            <a:lnSpc>
              <a:spcPct val="90000"/>
            </a:lnSpc>
            <a:spcBef>
              <a:spcPct val="0"/>
            </a:spcBef>
            <a:spcAft>
              <a:spcPct val="35000"/>
            </a:spcAft>
          </a:pPr>
          <a:r>
            <a:rPr lang="en-US" sz="3200" kern="1200" dirty="0" smtClean="0">
              <a:latin typeface="Cambria Math" pitchFamily="18" charset="0"/>
              <a:ea typeface="Cambria Math" pitchFamily="18" charset="0"/>
            </a:rPr>
            <a:t>EU</a:t>
          </a:r>
          <a:endParaRPr lang="en-US" sz="3200" kern="1200" dirty="0">
            <a:latin typeface="Cambria Math" pitchFamily="18" charset="0"/>
            <a:ea typeface="Cambria Math" pitchFamily="18" charset="0"/>
          </a:endParaRPr>
        </a:p>
      </dsp:txBody>
      <dsp:txXfrm>
        <a:off x="0" y="1857036"/>
        <a:ext cx="2093610" cy="607556"/>
      </dsp:txXfrm>
    </dsp:sp>
    <dsp:sp modelId="{C6150A33-EF8F-41E2-AD06-9C5AC8A6C000}">
      <dsp:nvSpPr>
        <dsp:cNvPr id="0" name=""/>
        <dsp:cNvSpPr/>
      </dsp:nvSpPr>
      <dsp:spPr>
        <a:xfrm>
          <a:off x="2827690" y="3487806"/>
          <a:ext cx="472379" cy="472760"/>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661FD-041C-480A-9402-03AA51D3D62F}">
      <dsp:nvSpPr>
        <dsp:cNvPr id="0" name=""/>
        <dsp:cNvSpPr/>
      </dsp:nvSpPr>
      <dsp:spPr>
        <a:xfrm>
          <a:off x="2524841" y="3969112"/>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519BC8-F78B-426B-ADF4-E7764A7C332D}">
      <dsp:nvSpPr>
        <dsp:cNvPr id="0" name=""/>
        <dsp:cNvSpPr/>
      </dsp:nvSpPr>
      <dsp:spPr>
        <a:xfrm>
          <a:off x="2020366" y="3969112"/>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5ADCB4-832D-4A92-A2C5-D9F6A28ADF57}">
      <dsp:nvSpPr>
        <dsp:cNvPr id="0" name=""/>
        <dsp:cNvSpPr/>
      </dsp:nvSpPr>
      <dsp:spPr>
        <a:xfrm>
          <a:off x="1515892" y="3969112"/>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D35B56-29E4-4797-98B5-2C553662A027}">
      <dsp:nvSpPr>
        <dsp:cNvPr id="0" name=""/>
        <dsp:cNvSpPr/>
      </dsp:nvSpPr>
      <dsp:spPr>
        <a:xfrm>
          <a:off x="1011417" y="3969112"/>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13459A-CE9A-4412-BFDE-AEDEADB7AAD1}">
      <dsp:nvSpPr>
        <dsp:cNvPr id="0" name=""/>
        <dsp:cNvSpPr/>
      </dsp:nvSpPr>
      <dsp:spPr>
        <a:xfrm>
          <a:off x="506120" y="3969112"/>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BC0AB4-41F8-441A-A35D-BD8CC00F7B1E}">
      <dsp:nvSpPr>
        <dsp:cNvPr id="0" name=""/>
        <dsp:cNvSpPr/>
      </dsp:nvSpPr>
      <dsp:spPr>
        <a:xfrm>
          <a:off x="1645" y="3969112"/>
          <a:ext cx="236189" cy="236185"/>
        </a:xfrm>
        <a:prstGeom prst="ellips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2686F0-7C53-415B-8E63-A45F404773E6}">
      <dsp:nvSpPr>
        <dsp:cNvPr id="0" name=""/>
        <dsp:cNvSpPr/>
      </dsp:nvSpPr>
      <dsp:spPr>
        <a:xfrm>
          <a:off x="0" y="3359225"/>
          <a:ext cx="2768437" cy="607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422400">
            <a:lnSpc>
              <a:spcPct val="90000"/>
            </a:lnSpc>
            <a:spcBef>
              <a:spcPct val="0"/>
            </a:spcBef>
            <a:spcAft>
              <a:spcPct val="35000"/>
            </a:spcAft>
          </a:pPr>
          <a:r>
            <a:rPr lang="en-US" sz="3200" kern="1200" dirty="0" smtClean="0">
              <a:latin typeface="Cambria Math" pitchFamily="18" charset="0"/>
              <a:ea typeface="Cambria Math" pitchFamily="18" charset="0"/>
            </a:rPr>
            <a:t>Japan</a:t>
          </a:r>
          <a:endParaRPr lang="en-US" sz="3200" kern="1200" dirty="0">
            <a:latin typeface="Cambria Math" pitchFamily="18" charset="0"/>
            <a:ea typeface="Cambria Math" pitchFamily="18" charset="0"/>
          </a:endParaRPr>
        </a:p>
      </dsp:txBody>
      <dsp:txXfrm>
        <a:off x="0" y="3359225"/>
        <a:ext cx="2768437" cy="607556"/>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Works best with a small number of Level 1 shapes. Unused text does not appear, but remains available if you switch layout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7DCC24-6218-4628-BFE2-C6CE772AA76C}" type="datetimeFigureOut">
              <a:rPr lang="en-US" smtClean="0"/>
              <a:pPr/>
              <a:t>9/19/2012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2842EA-F6A1-48DA-A93B-938F8EDB1C5C}" type="slidenum">
              <a:rPr lang="en-US" smtClean="0"/>
              <a:pPr/>
              <a:t>‹#›</a:t>
            </a:fld>
            <a:endParaRPr lang="en-US"/>
          </a:p>
        </p:txBody>
      </p:sp>
    </p:spTree>
    <p:extLst>
      <p:ext uri="{BB962C8B-B14F-4D97-AF65-F5344CB8AC3E}">
        <p14:creationId xmlns:p14="http://schemas.microsoft.com/office/powerpoint/2010/main" xmlns="" val="2564065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A3688-2E4F-4EB5-B167-4E7FF77D1324}" type="datetimeFigureOut">
              <a:rPr lang="en-US" smtClean="0"/>
              <a:pPr/>
              <a:t>9/19/2012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19FE3-8FED-4096-9E69-6BC924937E66}" type="slidenum">
              <a:rPr lang="en-US" smtClean="0"/>
              <a:pPr/>
              <a:t>‹#›</a:t>
            </a:fld>
            <a:endParaRPr lang="en-US"/>
          </a:p>
        </p:txBody>
      </p:sp>
    </p:spTree>
    <p:extLst>
      <p:ext uri="{BB962C8B-B14F-4D97-AF65-F5344CB8AC3E}">
        <p14:creationId xmlns:p14="http://schemas.microsoft.com/office/powerpoint/2010/main" xmlns="" val="334002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isai.com/news/news201256.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Orphan drugs could enable </a:t>
            </a:r>
            <a:r>
              <a:rPr lang="en-US" sz="1200" b="0" i="0" kern="1200" dirty="0" err="1" smtClean="0">
                <a:solidFill>
                  <a:schemeClr val="tx1"/>
                </a:solidFill>
                <a:effectLst/>
                <a:latin typeface="+mn-lt"/>
                <a:ea typeface="+mn-ea"/>
                <a:cs typeface="+mn-cs"/>
              </a:rPr>
              <a:t>pharma</a:t>
            </a:r>
            <a:r>
              <a:rPr lang="en-US" sz="1200" b="0" i="0" kern="1200" dirty="0" smtClean="0">
                <a:solidFill>
                  <a:schemeClr val="tx1"/>
                </a:solidFill>
                <a:effectLst/>
                <a:latin typeface="+mn-lt"/>
                <a:ea typeface="+mn-ea"/>
                <a:cs typeface="+mn-cs"/>
              </a:rPr>
              <a:t> companies to develop newer areas of therapeutics, diagnosis, treatment, monitoring, and patient support</a:t>
            </a:r>
            <a:r>
              <a:rPr lang="en-US" sz="1200" b="0" i="0" kern="1200" baseline="0" dirty="0" smtClean="0">
                <a:solidFill>
                  <a:schemeClr val="tx1"/>
                </a:solidFill>
                <a:effectLst/>
                <a:latin typeface="+mn-lt"/>
                <a:ea typeface="+mn-ea"/>
                <a:cs typeface="+mn-cs"/>
              </a:rPr>
              <a:t> while also solving some of medicines tougher issues.</a:t>
            </a:r>
            <a:endParaRPr lang="en-US" dirty="0"/>
          </a:p>
        </p:txBody>
      </p:sp>
      <p:sp>
        <p:nvSpPr>
          <p:cNvPr id="4" name="Slide Number Placeholder 3"/>
          <p:cNvSpPr>
            <a:spLocks noGrp="1"/>
          </p:cNvSpPr>
          <p:nvPr>
            <p:ph type="sldNum" sz="quarter" idx="10"/>
          </p:nvPr>
        </p:nvSpPr>
        <p:spPr/>
        <p:txBody>
          <a:bodyPr/>
          <a:lstStyle/>
          <a:p>
            <a:fld id="{1BD19FE3-8FED-4096-9E69-6BC924937E66}" type="slidenum">
              <a:rPr lang="en-US" smtClean="0"/>
              <a:pPr/>
              <a:t>3</a:t>
            </a:fld>
            <a:endParaRPr lang="en-US"/>
          </a:p>
        </p:txBody>
      </p:sp>
    </p:spTree>
    <p:extLst>
      <p:ext uri="{BB962C8B-B14F-4D97-AF65-F5344CB8AC3E}">
        <p14:creationId xmlns:p14="http://schemas.microsoft.com/office/powerpoint/2010/main" xmlns="" val="347624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smtClean="0">
                <a:solidFill>
                  <a:schemeClr val="tx1"/>
                </a:solidFill>
                <a:effectLst/>
                <a:latin typeface="+mn-lt"/>
                <a:ea typeface="+mn-ea"/>
                <a:cs typeface="+mn-cs"/>
              </a:rPr>
              <a:t>In Taiwan, pharmaceuticals designated as orphan drugs are not required to undergo clinical trials for approval in Taiwan as long as the drug has already been approved by the US FDA.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TGA publicly acknowledge the enormous support obtained from the Food and Drug Administration (FDA) Office of Orphan Drug Products in constructing the Australian program.</a:t>
            </a:r>
          </a:p>
          <a:p>
            <a:pPr marL="171450" indent="-171450">
              <a:buFont typeface="Arial" pitchFamily="34" charset="0"/>
              <a:buChar char="•"/>
            </a:pPr>
            <a:r>
              <a:rPr lang="en-US" sz="1200" b="0" i="0" kern="1200" dirty="0" smtClean="0">
                <a:solidFill>
                  <a:schemeClr val="tx1"/>
                </a:solidFill>
                <a:effectLst/>
                <a:latin typeface="+mn-lt"/>
                <a:ea typeface="+mn-ea"/>
                <a:cs typeface="+mn-cs"/>
              </a:rPr>
              <a:t>EMA has confidentiality arrangement with FDA where they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share information on orphan medicines. </a:t>
            </a:r>
          </a:p>
          <a:p>
            <a:pPr marL="628650" lvl="1" indent="-171450">
              <a:buFont typeface="Arial" pitchFamily="34" charset="0"/>
              <a:buChar char="•"/>
            </a:pPr>
            <a:r>
              <a:rPr lang="en-US" sz="1200" b="0" i="0" kern="1200" dirty="0" smtClean="0">
                <a:solidFill>
                  <a:schemeClr val="tx1"/>
                </a:solidFill>
                <a:effectLst/>
                <a:latin typeface="+mn-lt"/>
                <a:ea typeface="+mn-ea"/>
                <a:cs typeface="+mn-cs"/>
              </a:rPr>
              <a:t>The two authorities have also developed common procedures for applying for orphan designation and for submitting annual reports on the status of development of designated orphan medicines.</a:t>
            </a:r>
          </a:p>
          <a:p>
            <a:pPr marL="171450" lvl="0" indent="-171450">
              <a:buFont typeface="Arial" pitchFamily="34" charset="0"/>
              <a:buChar char="•"/>
            </a:pPr>
            <a:r>
              <a:rPr lang="en-US" sz="1200" b="0" i="0" u="none" strike="noStrike" kern="1200" baseline="0" dirty="0" smtClean="0">
                <a:solidFill>
                  <a:schemeClr val="tx1"/>
                </a:solidFill>
                <a:latin typeface="+mn-lt"/>
                <a:ea typeface="+mn-ea"/>
                <a:cs typeface="+mn-cs"/>
              </a:rPr>
              <a:t>Under the confidentiality arrangements between the EC/EMA and MHLW/PMDA where goals are:</a:t>
            </a:r>
          </a:p>
          <a:p>
            <a:pPr marL="628650" lvl="1" indent="-171450">
              <a:buFont typeface="Arial" pitchFamily="34" charset="0"/>
              <a:buChar char="•"/>
            </a:pPr>
            <a:r>
              <a:rPr lang="en-US" dirty="0" smtClean="0"/>
              <a:t>Creation of greater awareness of mutual orphan medicine designations submission process.</a:t>
            </a:r>
          </a:p>
          <a:p>
            <a:pPr marL="628650" lvl="1" indent="-171450">
              <a:buFont typeface="Arial" pitchFamily="34" charset="0"/>
              <a:buChar char="•"/>
            </a:pPr>
            <a:r>
              <a:rPr lang="en-US" dirty="0" smtClean="0"/>
              <a:t>Development of a system of exchange regarding the outcomes of orphan medicine designations in each Agency/Ministry.</a:t>
            </a:r>
          </a:p>
          <a:p>
            <a:pPr marL="628650" lvl="1" indent="-171450">
              <a:buFont typeface="Arial" pitchFamily="34" charset="0"/>
              <a:buChar char="•"/>
            </a:pPr>
            <a:r>
              <a:rPr lang="en-US" dirty="0" smtClean="0"/>
              <a:t>Development of a system of exchange regarding regulatory and licensing stage concerning orphan medicines.</a:t>
            </a:r>
          </a:p>
          <a:p>
            <a:pPr marL="628650" lvl="1" indent="-171450">
              <a:buFont typeface="Arial" pitchFamily="34" charset="0"/>
              <a:buChar char="•"/>
            </a:pPr>
            <a:r>
              <a:rPr lang="en-US" dirty="0" smtClean="0"/>
              <a:t>Development of a system of exchange regarding </a:t>
            </a:r>
            <a:r>
              <a:rPr lang="en-US" dirty="0" err="1" smtClean="0"/>
              <a:t>pharmacovigilance</a:t>
            </a:r>
            <a:r>
              <a:rPr lang="en-US" dirty="0" smtClean="0"/>
              <a:t> post-licensing activities associated with Orphan medicines.</a:t>
            </a:r>
          </a:p>
          <a:p>
            <a:pPr marL="628650" lvl="1" indent="-171450">
              <a:buFont typeface="Arial" pitchFamily="34" charset="0"/>
              <a:buChar char="•"/>
            </a:pPr>
            <a:r>
              <a:rPr lang="en-US" dirty="0" smtClean="0"/>
              <a:t>Development of a collaboration mechanism regarding small to medium size enterprises (within the range of confidentiality arrangements).</a:t>
            </a:r>
          </a:p>
          <a:p>
            <a:pPr marL="628650" lvl="1" indent="-171450">
              <a:buFont typeface="Arial" pitchFamily="34" charset="0"/>
              <a:buChar char="•"/>
            </a:pPr>
            <a:r>
              <a:rPr lang="en-US" dirty="0" smtClean="0"/>
              <a:t>Meet on a quarterly bases via teleconferences</a:t>
            </a:r>
            <a:endParaRPr lang="en-US" dirty="0"/>
          </a:p>
        </p:txBody>
      </p:sp>
      <p:sp>
        <p:nvSpPr>
          <p:cNvPr id="4" name="Slide Number Placeholder 3"/>
          <p:cNvSpPr>
            <a:spLocks noGrp="1"/>
          </p:cNvSpPr>
          <p:nvPr>
            <p:ph type="sldNum" sz="quarter" idx="10"/>
          </p:nvPr>
        </p:nvSpPr>
        <p:spPr/>
        <p:txBody>
          <a:bodyPr/>
          <a:lstStyle/>
          <a:p>
            <a:fld id="{1BD19FE3-8FED-4096-9E69-6BC924937E66}" type="slidenum">
              <a:rPr lang="en-US" smtClean="0"/>
              <a:pPr/>
              <a:t>14</a:t>
            </a:fld>
            <a:endParaRPr lang="en-US"/>
          </a:p>
        </p:txBody>
      </p:sp>
    </p:spTree>
    <p:extLst>
      <p:ext uri="{BB962C8B-B14F-4D97-AF65-F5344CB8AC3E}">
        <p14:creationId xmlns:p14="http://schemas.microsoft.com/office/powerpoint/2010/main" xmlns="" val="2690634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 De </a:t>
            </a:r>
            <a:r>
              <a:rPr lang="en-US" sz="1200" b="0" i="0" kern="1200" dirty="0" err="1" smtClean="0">
                <a:solidFill>
                  <a:schemeClr val="tx1"/>
                </a:solidFill>
                <a:effectLst/>
                <a:latin typeface="+mn-lt"/>
                <a:ea typeface="+mn-ea"/>
                <a:cs typeface="+mn-cs"/>
              </a:rPr>
              <a:t>Vrueh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Remco</a:t>
            </a:r>
            <a:r>
              <a:rPr lang="en-US" sz="1200" b="0" i="0" kern="1200" dirty="0" smtClean="0">
                <a:solidFill>
                  <a:schemeClr val="tx1"/>
                </a:solidFill>
                <a:effectLst/>
                <a:latin typeface="+mn-lt"/>
                <a:ea typeface="+mn-ea"/>
                <a:cs typeface="+mn-cs"/>
              </a:rPr>
              <a:t>. "China Has Joined the Fight against Rare Disorders." Web log post. </a:t>
            </a:r>
            <a:r>
              <a:rPr lang="en-US" sz="1200" b="0" i="1" kern="1200" dirty="0" smtClean="0">
                <a:solidFill>
                  <a:schemeClr val="tx1"/>
                </a:solidFill>
                <a:effectLst/>
                <a:latin typeface="+mn-lt"/>
                <a:ea typeface="+mn-ea"/>
                <a:cs typeface="+mn-cs"/>
              </a:rPr>
              <a:t>Rare Disease Matters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N.p</a:t>
            </a:r>
            <a:r>
              <a:rPr lang="en-US" sz="1200" b="0" i="0" kern="1200" dirty="0" smtClean="0">
                <a:solidFill>
                  <a:schemeClr val="tx1"/>
                </a:solidFill>
                <a:effectLst/>
                <a:latin typeface="+mn-lt"/>
                <a:ea typeface="+mn-ea"/>
                <a:cs typeface="+mn-cs"/>
              </a:rPr>
              <a:t>., 30 June 2012. Web. 31 Aug. 2012. &lt;http://www.rarediseasematters.org/2012/06/china-has-joined-the-fight-against-rare-disorders/&gt;.</a:t>
            </a:r>
            <a:endParaRPr lang="en-US" dirty="0" smtClean="0"/>
          </a:p>
          <a:p>
            <a:endParaRPr lang="en-US" dirty="0"/>
          </a:p>
        </p:txBody>
      </p:sp>
      <p:sp>
        <p:nvSpPr>
          <p:cNvPr id="4" name="Slide Number Placeholder 3"/>
          <p:cNvSpPr>
            <a:spLocks noGrp="1"/>
          </p:cNvSpPr>
          <p:nvPr>
            <p:ph type="sldNum" sz="quarter" idx="10"/>
          </p:nvPr>
        </p:nvSpPr>
        <p:spPr/>
        <p:txBody>
          <a:bodyPr/>
          <a:lstStyle/>
          <a:p>
            <a:fld id="{1BD19FE3-8FED-4096-9E69-6BC924937E66}" type="slidenum">
              <a:rPr lang="en-US" smtClean="0"/>
              <a:pPr/>
              <a:t>15</a:t>
            </a:fld>
            <a:endParaRPr lang="en-US"/>
          </a:p>
        </p:txBody>
      </p:sp>
    </p:spTree>
    <p:extLst>
      <p:ext uri="{BB962C8B-B14F-4D97-AF65-F5344CB8AC3E}">
        <p14:creationId xmlns:p14="http://schemas.microsoft.com/office/powerpoint/2010/main" xmlns="" val="2396131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smtClean="0">
                <a:solidFill>
                  <a:schemeClr val="tx1"/>
                </a:solidFill>
                <a:effectLst/>
                <a:latin typeface="+mn-lt"/>
                <a:ea typeface="+mn-ea"/>
                <a:cs typeface="+mn-cs"/>
              </a:rPr>
              <a:t>Treats </a:t>
            </a:r>
            <a:r>
              <a:rPr lang="en-US" sz="1200" b="0" i="0" kern="1200" dirty="0" err="1" smtClean="0">
                <a:solidFill>
                  <a:schemeClr val="tx1"/>
                </a:solidFill>
                <a:effectLst/>
                <a:latin typeface="+mn-lt"/>
                <a:ea typeface="+mn-ea"/>
                <a:cs typeface="+mn-cs"/>
              </a:rPr>
              <a:t>liproprotein</a:t>
            </a:r>
            <a:r>
              <a:rPr lang="en-US" sz="1200" b="0" i="0" kern="1200" baseline="0" dirty="0" smtClean="0">
                <a:solidFill>
                  <a:schemeClr val="tx1"/>
                </a:solidFill>
                <a:effectLst/>
                <a:latin typeface="+mn-lt"/>
                <a:ea typeface="+mn-ea"/>
                <a:cs typeface="+mn-cs"/>
              </a:rPr>
              <a:t> lipase deficiency (EU orphan designation March 2004 , US 2007)</a:t>
            </a:r>
          </a:p>
          <a:p>
            <a:pPr marL="628650" lvl="1" indent="-171450">
              <a:buFont typeface="Arial" pitchFamily="34" charset="0"/>
              <a:buChar char="•"/>
            </a:pPr>
            <a:r>
              <a:rPr lang="en-US" sz="1200" b="0" i="0" kern="1200" baseline="0" dirty="0" smtClean="0">
                <a:solidFill>
                  <a:schemeClr val="tx1"/>
                </a:solidFill>
                <a:effectLst/>
                <a:latin typeface="+mn-lt"/>
                <a:ea typeface="+mn-ea"/>
                <a:cs typeface="+mn-cs"/>
              </a:rPr>
              <a:t>Uses vector derived from AAV</a:t>
            </a:r>
          </a:p>
          <a:p>
            <a:pPr marL="628650" lvl="1" indent="-171450">
              <a:buFont typeface="Arial" pitchFamily="34" charset="0"/>
              <a:buChar char="•"/>
            </a:pPr>
            <a:r>
              <a:rPr lang="en-US" sz="1200" b="0" i="0" kern="1200" baseline="0" dirty="0" smtClean="0">
                <a:solidFill>
                  <a:schemeClr val="tx1"/>
                </a:solidFill>
                <a:effectLst/>
                <a:latin typeface="+mn-lt"/>
                <a:ea typeface="+mn-ea"/>
                <a:cs typeface="+mn-cs"/>
              </a:rPr>
              <a:t>27 patients in clinical trials</a:t>
            </a:r>
          </a:p>
          <a:p>
            <a:pPr marL="628650" lvl="1" indent="-171450">
              <a:buFont typeface="Arial" pitchFamily="34" charset="0"/>
              <a:buChar char="•"/>
            </a:pPr>
            <a:r>
              <a:rPr lang="en-US" sz="1200" b="0" i="0" kern="1200" dirty="0" smtClean="0">
                <a:solidFill>
                  <a:schemeClr val="tx1"/>
                </a:solidFill>
                <a:effectLst/>
                <a:latin typeface="+mn-lt"/>
                <a:ea typeface="+mn-ea"/>
                <a:cs typeface="+mn-cs"/>
              </a:rPr>
              <a:t>Has gone through 3 submissions and has obtained</a:t>
            </a:r>
            <a:r>
              <a:rPr lang="en-US" sz="1200" b="0" i="0" kern="1200" baseline="0" dirty="0" smtClean="0">
                <a:solidFill>
                  <a:schemeClr val="tx1"/>
                </a:solidFill>
                <a:effectLst/>
                <a:latin typeface="+mn-lt"/>
                <a:ea typeface="+mn-ea"/>
                <a:cs typeface="+mn-cs"/>
              </a:rPr>
              <a:t> positive opinion from EMA committee (CAT)</a:t>
            </a:r>
            <a:endParaRPr lang="en-US" sz="1200" b="0" i="0" kern="1200" dirty="0" smtClean="0">
              <a:solidFill>
                <a:schemeClr val="tx1"/>
              </a:solidFill>
              <a:effectLst/>
              <a:latin typeface="+mn-lt"/>
              <a:ea typeface="+mn-ea"/>
              <a:cs typeface="+mn-cs"/>
            </a:endParaRPr>
          </a:p>
          <a:p>
            <a:pPr marL="171450" indent="-171450">
              <a:buFont typeface="Arial" pitchFamily="34" charset="0"/>
              <a:buChar char="•"/>
            </a:pPr>
            <a:r>
              <a:rPr lang="en-US" sz="1200" b="0" i="0" kern="1200" dirty="0" err="1" smtClean="0">
                <a:solidFill>
                  <a:schemeClr val="tx1"/>
                </a:solidFill>
                <a:effectLst/>
                <a:latin typeface="+mn-lt"/>
                <a:ea typeface="+mn-ea"/>
                <a:cs typeface="+mn-cs"/>
              </a:rPr>
              <a:t>Gevokizumab</a:t>
            </a:r>
            <a:r>
              <a:rPr lang="en-US" sz="1200" b="0" i="0" kern="1200" dirty="0" smtClean="0">
                <a:solidFill>
                  <a:schemeClr val="tx1"/>
                </a:solidFill>
                <a:effectLst/>
                <a:latin typeface="+mn-lt"/>
                <a:ea typeface="+mn-ea"/>
                <a:cs typeface="+mn-cs"/>
              </a:rPr>
              <a:t> granted orphan drug status for an inflammatory eye disease</a:t>
            </a:r>
            <a:r>
              <a:rPr lang="en-US" sz="1200" b="0" i="0" kern="1200" baseline="0" dirty="0" smtClean="0">
                <a:solidFill>
                  <a:schemeClr val="tx1"/>
                </a:solidFill>
                <a:effectLst/>
                <a:latin typeface="+mn-lt"/>
                <a:ea typeface="+mn-ea"/>
                <a:cs typeface="+mn-cs"/>
              </a:rPr>
              <a:t> late Aug 2012</a:t>
            </a:r>
          </a:p>
          <a:p>
            <a:pPr marL="628650" lvl="1" indent="-171450">
              <a:buFont typeface="Arial" pitchFamily="34" charset="0"/>
              <a:buChar char="•"/>
            </a:pPr>
            <a:r>
              <a:rPr lang="en-US" sz="1200" b="0" i="0" kern="1200" dirty="0" smtClean="0">
                <a:solidFill>
                  <a:schemeClr val="tx1"/>
                </a:solidFill>
                <a:effectLst/>
                <a:latin typeface="+mn-lt"/>
                <a:ea typeface="+mn-ea"/>
                <a:cs typeface="+mn-cs"/>
              </a:rPr>
              <a:t>focuses on shutting down inflammation brought on by a type of cell-signaling protein called interleukin-1 beta</a:t>
            </a:r>
          </a:p>
          <a:p>
            <a:pPr marL="171450" lvl="0" indent="-171450">
              <a:buFont typeface="Arial" pitchFamily="34" charset="0"/>
              <a:buNone/>
            </a:pPr>
            <a:endParaRPr lang="en-US" sz="1200" b="0" i="0" kern="1200" dirty="0" smtClean="0">
              <a:solidFill>
                <a:schemeClr val="tx1"/>
              </a:solidFill>
              <a:effectLst/>
              <a:latin typeface="+mn-lt"/>
              <a:ea typeface="+mn-ea"/>
              <a:cs typeface="+mn-cs"/>
            </a:endParaRPr>
          </a:p>
          <a:p>
            <a:pPr marL="171450" lvl="0" indent="-171450">
              <a:buFont typeface="Arial" pitchFamily="34" charset="0"/>
              <a:buChar char="•"/>
            </a:pPr>
            <a:r>
              <a:rPr lang="en-US" sz="1200" b="0" i="0" kern="1200" dirty="0" err="1" smtClean="0">
                <a:solidFill>
                  <a:schemeClr val="tx1"/>
                </a:solidFill>
                <a:effectLst/>
                <a:latin typeface="+mn-lt"/>
                <a:ea typeface="+mn-ea"/>
                <a:cs typeface="+mn-cs"/>
              </a:rPr>
              <a:t>Multikinase</a:t>
            </a:r>
            <a:r>
              <a:rPr lang="en-US" sz="1200" b="0" i="0" kern="1200" dirty="0" smtClean="0">
                <a:solidFill>
                  <a:schemeClr val="tx1"/>
                </a:solidFill>
                <a:effectLst/>
                <a:latin typeface="+mn-lt"/>
                <a:ea typeface="+mn-ea"/>
                <a:cs typeface="+mn-cs"/>
              </a:rPr>
              <a:t> inhibitor </a:t>
            </a:r>
            <a:r>
              <a:rPr lang="en-US" sz="1200" b="0" i="0" kern="1200" dirty="0" err="1" smtClean="0">
                <a:solidFill>
                  <a:schemeClr val="tx1"/>
                </a:solidFill>
                <a:effectLst/>
                <a:latin typeface="+mn-lt"/>
                <a:ea typeface="+mn-ea"/>
                <a:cs typeface="+mn-cs"/>
              </a:rPr>
              <a:t>lenvatinib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mesylate</a:t>
            </a:r>
            <a:endParaRPr lang="en-US" sz="1200" b="0" i="0" kern="1200" dirty="0" smtClean="0">
              <a:solidFill>
                <a:schemeClr val="tx1"/>
              </a:solidFill>
              <a:effectLst/>
              <a:latin typeface="+mn-lt"/>
              <a:ea typeface="+mn-ea"/>
              <a:cs typeface="+mn-cs"/>
            </a:endParaRPr>
          </a:p>
          <a:p>
            <a:pPr marL="628650" lvl="1" indent="-171450">
              <a:buFont typeface="Arial" pitchFamily="34" charset="0"/>
              <a:buChar char="•"/>
            </a:pPr>
            <a:r>
              <a:rPr lang="en-US" sz="1200" b="0" i="0" kern="1200" dirty="0" smtClean="0">
                <a:solidFill>
                  <a:schemeClr val="tx1"/>
                </a:solidFill>
                <a:effectLst/>
                <a:latin typeface="+mn-lt"/>
                <a:ea typeface="+mn-ea"/>
                <a:cs typeface="+mn-cs"/>
              </a:rPr>
              <a:t>Treats thyroid cancer</a:t>
            </a:r>
          </a:p>
          <a:p>
            <a:pPr marL="628650" lvl="1" indent="-171450">
              <a:buFont typeface="Arial" pitchFamily="34" charset="0"/>
              <a:buChar char="•"/>
            </a:pPr>
            <a:r>
              <a:rPr lang="en-US" sz="1200" b="0" i="0" kern="1200" dirty="0" smtClean="0">
                <a:solidFill>
                  <a:schemeClr val="tx1"/>
                </a:solidFill>
                <a:effectLst/>
                <a:latin typeface="+mn-lt"/>
                <a:ea typeface="+mn-ea"/>
                <a:cs typeface="+mn-cs"/>
              </a:rPr>
              <a:t>potent inhibitor of the VEGF (Vascular Endothelial Growth Factor) receptor, VEGFR2, RET (Rearranged During Transfection), and a number of other types of kinases involved in angiogenesis and tumor proliferation</a:t>
            </a:r>
          </a:p>
          <a:p>
            <a:pPr marL="628650" lvl="1" indent="-171450">
              <a:buFont typeface="Arial" pitchFamily="34" charset="0"/>
              <a:buChar char="•"/>
            </a:pPr>
            <a:r>
              <a:rPr lang="en-US" sz="1200" b="0" i="0" kern="1200" baseline="0" dirty="0" smtClean="0">
                <a:solidFill>
                  <a:schemeClr val="tx1"/>
                </a:solidFill>
                <a:effectLst/>
                <a:latin typeface="+mn-lt"/>
                <a:ea typeface="+mn-ea"/>
                <a:cs typeface="+mn-cs"/>
              </a:rPr>
              <a:t>Approved by Japan’s Ministry of Labor, Health and welfare</a:t>
            </a:r>
          </a:p>
          <a:p>
            <a:pPr marL="628650" lvl="1" indent="-171450">
              <a:buFont typeface="Arial" pitchFamily="34" charset="0"/>
              <a:buChar char="•"/>
            </a:pPr>
            <a:r>
              <a:rPr lang="en-US" sz="1200" b="0" i="0" kern="1200" dirty="0" smtClean="0">
                <a:solidFill>
                  <a:schemeClr val="tx1"/>
                </a:solidFill>
                <a:effectLst/>
                <a:latin typeface="+mn-lt"/>
                <a:ea typeface="+mn-ea"/>
                <a:cs typeface="+mn-cs"/>
              </a:rPr>
              <a:t>Currently conducting Phase III studies with </a:t>
            </a:r>
            <a:r>
              <a:rPr lang="en-US" sz="1200" b="0" i="0" kern="1200" dirty="0" err="1" smtClean="0">
                <a:solidFill>
                  <a:schemeClr val="tx1"/>
                </a:solidFill>
                <a:effectLst/>
                <a:latin typeface="+mn-lt"/>
                <a:ea typeface="+mn-ea"/>
                <a:cs typeface="+mn-cs"/>
              </a:rPr>
              <a:t>lenvatinib</a:t>
            </a:r>
            <a:r>
              <a:rPr lang="en-US" sz="1200" b="0" i="0" kern="1200" dirty="0" smtClean="0">
                <a:solidFill>
                  <a:schemeClr val="tx1"/>
                </a:solidFill>
                <a:effectLst/>
                <a:latin typeface="+mn-lt"/>
                <a:ea typeface="+mn-ea"/>
                <a:cs typeface="+mn-cs"/>
              </a:rPr>
              <a:t> in patients with radioiodine-refractory differentiated thyroid cancer (DTC) ; global development program that encompasses the United States, Europe, Japan and other parts of Asia, with the aim of submitting marketing authorization applications for the agent before the end of fiscal 2013</a:t>
            </a:r>
          </a:p>
          <a:p>
            <a:pPr marL="628650" lvl="1" indent="-171450">
              <a:buFont typeface="Arial" pitchFamily="34" charset="0"/>
              <a:buChar char="•"/>
            </a:pPr>
            <a:r>
              <a:rPr lang="en-US" sz="1200" b="0" i="0" kern="1200" dirty="0" smtClean="0">
                <a:solidFill>
                  <a:schemeClr val="tx1"/>
                </a:solidFill>
                <a:effectLst/>
                <a:latin typeface="+mn-lt"/>
                <a:ea typeface="+mn-ea"/>
                <a:cs typeface="+mn-cs"/>
              </a:rPr>
              <a:t>treatment for endometrial cancer, melanoma, </a:t>
            </a:r>
            <a:r>
              <a:rPr lang="en-US" sz="1200" b="0" i="0" kern="1200" dirty="0" err="1" smtClean="0">
                <a:solidFill>
                  <a:schemeClr val="tx1"/>
                </a:solidFill>
                <a:effectLst/>
                <a:latin typeface="+mn-lt"/>
                <a:ea typeface="+mn-ea"/>
                <a:cs typeface="+mn-cs"/>
              </a:rPr>
              <a:t>glioma</a:t>
            </a:r>
            <a:r>
              <a:rPr lang="en-US" sz="1200" b="0" i="0" kern="1200" dirty="0" smtClean="0">
                <a:solidFill>
                  <a:schemeClr val="tx1"/>
                </a:solidFill>
                <a:effectLst/>
                <a:latin typeface="+mn-lt"/>
                <a:ea typeface="+mn-ea"/>
                <a:cs typeface="+mn-cs"/>
              </a:rPr>
              <a:t> and non-small cell lung cancer, primarily in the United States and Europe, in addition to a </a:t>
            </a:r>
            <a:r>
              <a:rPr lang="en-US" sz="1200" b="0" i="0" kern="1200" dirty="0" err="1" smtClean="0">
                <a:solidFill>
                  <a:schemeClr val="tx1"/>
                </a:solidFill>
                <a:effectLst/>
                <a:latin typeface="+mn-lt"/>
                <a:ea typeface="+mn-ea"/>
                <a:cs typeface="+mn-cs"/>
              </a:rPr>
              <a:t>PhaseI</a:t>
            </a:r>
            <a:r>
              <a:rPr lang="en-US" sz="1200" b="0" i="0" kern="1200" dirty="0" smtClean="0">
                <a:solidFill>
                  <a:schemeClr val="tx1"/>
                </a:solidFill>
                <a:effectLst/>
                <a:latin typeface="+mn-lt"/>
                <a:ea typeface="+mn-ea"/>
                <a:cs typeface="+mn-cs"/>
              </a:rPr>
              <a:t>/II study in hepatocellular carcinoma (HCC) in Japan and Asia. </a:t>
            </a:r>
          </a:p>
          <a:p>
            <a:pPr marL="628650" lvl="1" indent="-171450">
              <a:buFont typeface="Arial" pitchFamily="34" charset="0"/>
              <a:buChar char="•"/>
            </a:pPr>
            <a:r>
              <a:rPr lang="en-US" dirty="0" smtClean="0">
                <a:hlinkClick r:id="rId3"/>
              </a:rPr>
              <a:t>http://www.eisai.com/news/news201256.html</a:t>
            </a:r>
            <a:endParaRPr lang="en-US" dirty="0" smtClean="0"/>
          </a:p>
          <a:p>
            <a:pPr marL="171450" lvl="0" indent="-171450">
              <a:buFont typeface="Arial" pitchFamily="34" charset="0"/>
              <a:buChar char="•"/>
            </a:pPr>
            <a:r>
              <a:rPr lang="en-US" sz="1200" b="0" i="0" kern="1200" baseline="0" dirty="0" smtClean="0">
                <a:solidFill>
                  <a:schemeClr val="tx1"/>
                </a:solidFill>
                <a:effectLst/>
                <a:latin typeface="+mn-lt"/>
                <a:ea typeface="+mn-ea"/>
                <a:cs typeface="+mn-cs"/>
              </a:rPr>
              <a:t>Less common than A; 1:5,000 males (X-linked inheritance)</a:t>
            </a:r>
          </a:p>
          <a:p>
            <a:pPr marL="628650" lvl="1" indent="-171450">
              <a:buFont typeface="Arial" pitchFamily="34" charset="0"/>
              <a:buChar char="•"/>
            </a:pPr>
            <a:r>
              <a:rPr lang="en-US" sz="1200" b="0" i="0" kern="1200" baseline="0" dirty="0" smtClean="0">
                <a:solidFill>
                  <a:schemeClr val="tx1"/>
                </a:solidFill>
                <a:effectLst/>
                <a:latin typeface="+mn-lt"/>
                <a:ea typeface="+mn-ea"/>
                <a:cs typeface="+mn-cs"/>
              </a:rPr>
              <a:t>Current treatment is IV Factor-IX injection 2-3 </a:t>
            </a:r>
            <a:r>
              <a:rPr lang="en-US" sz="1200" b="0" i="0" kern="1200" baseline="0" dirty="0" err="1" smtClean="0">
                <a:solidFill>
                  <a:schemeClr val="tx1"/>
                </a:solidFill>
                <a:effectLst/>
                <a:latin typeface="+mn-lt"/>
                <a:ea typeface="+mn-ea"/>
                <a:cs typeface="+mn-cs"/>
              </a:rPr>
              <a:t>wk</a:t>
            </a:r>
            <a:r>
              <a:rPr lang="en-US" sz="1200" b="0" i="0" kern="1200" baseline="0" dirty="0" smtClean="0">
                <a:solidFill>
                  <a:schemeClr val="tx1"/>
                </a:solidFill>
                <a:effectLst/>
                <a:latin typeface="+mn-lt"/>
                <a:ea typeface="+mn-ea"/>
                <a:cs typeface="+mn-cs"/>
              </a:rPr>
              <a:t> </a:t>
            </a:r>
          </a:p>
          <a:p>
            <a:pPr marL="628650" lvl="1" indent="-171450">
              <a:buFont typeface="Arial" pitchFamily="34" charset="0"/>
              <a:buChar char="•"/>
            </a:pPr>
            <a:r>
              <a:rPr lang="en-US" sz="1200" b="0" i="0" kern="1200" baseline="0" dirty="0" smtClean="0">
                <a:solidFill>
                  <a:schemeClr val="tx1"/>
                </a:solidFill>
                <a:effectLst/>
                <a:latin typeface="+mn-lt"/>
                <a:ea typeface="+mn-ea"/>
                <a:cs typeface="+mn-cs"/>
              </a:rPr>
              <a:t>2010 study presented at ASH-AAV8 vector with self-complementary gene encoding a codon-optimized FIX gene under control of a liver promoter (no </a:t>
            </a:r>
            <a:r>
              <a:rPr lang="en-US" sz="1200" b="0" i="0" kern="1200" baseline="0" dirty="0" err="1" smtClean="0">
                <a:solidFill>
                  <a:schemeClr val="tx1"/>
                </a:solidFill>
                <a:effectLst/>
                <a:latin typeface="+mn-lt"/>
                <a:ea typeface="+mn-ea"/>
                <a:cs typeface="+mn-cs"/>
              </a:rPr>
              <a:t>immunosuppresion</a:t>
            </a:r>
            <a:r>
              <a:rPr lang="en-US" sz="1200" b="0" i="0" kern="1200" baseline="0" dirty="0" smtClean="0">
                <a:solidFill>
                  <a:schemeClr val="tx1"/>
                </a:solidFill>
                <a:effectLst/>
                <a:latin typeface="+mn-lt"/>
                <a:ea typeface="+mn-ea"/>
                <a:cs typeface="+mn-cs"/>
              </a:rPr>
              <a:t>)</a:t>
            </a:r>
          </a:p>
          <a:p>
            <a:pPr marL="1085850" lvl="2" indent="-171450">
              <a:buFont typeface="Arial" pitchFamily="34" charset="0"/>
              <a:buChar char="•"/>
            </a:pPr>
            <a:r>
              <a:rPr lang="en-US" sz="1200" b="0" i="0" kern="1200" baseline="0" dirty="0" smtClean="0">
                <a:solidFill>
                  <a:schemeClr val="tx1"/>
                </a:solidFill>
                <a:effectLst/>
                <a:latin typeface="+mn-lt"/>
                <a:ea typeface="+mn-ea"/>
                <a:cs typeface="+mn-cs"/>
              </a:rPr>
              <a:t>4/6 </a:t>
            </a:r>
            <a:r>
              <a:rPr lang="en-US" sz="1200" b="0" i="0" kern="1200" baseline="0" dirty="0" err="1" smtClean="0">
                <a:solidFill>
                  <a:schemeClr val="tx1"/>
                </a:solidFill>
                <a:effectLst/>
                <a:latin typeface="+mn-lt"/>
                <a:ea typeface="+mn-ea"/>
                <a:cs typeface="+mn-cs"/>
              </a:rPr>
              <a:t>patentis</a:t>
            </a:r>
            <a:r>
              <a:rPr lang="en-US" sz="1200" b="0" i="0" kern="1200" baseline="0" dirty="0" smtClean="0">
                <a:solidFill>
                  <a:schemeClr val="tx1"/>
                </a:solidFill>
                <a:effectLst/>
                <a:latin typeface="+mn-lt"/>
                <a:ea typeface="+mn-ea"/>
                <a:cs typeface="+mn-cs"/>
              </a:rPr>
              <a:t> had positive outcome</a:t>
            </a:r>
          </a:p>
          <a:p>
            <a:pPr marL="1085850" lvl="2" indent="-171450">
              <a:buFont typeface="Arial" pitchFamily="34" charset="0"/>
              <a:buChar char="•"/>
            </a:pPr>
            <a:r>
              <a:rPr lang="en-US" sz="1200" b="0" i="0" kern="1200" baseline="0" dirty="0" smtClean="0">
                <a:solidFill>
                  <a:schemeClr val="tx1"/>
                </a:solidFill>
                <a:effectLst/>
                <a:latin typeface="+mn-lt"/>
                <a:ea typeface="+mn-ea"/>
                <a:cs typeface="+mn-cs"/>
              </a:rPr>
              <a:t>Mild AE’s</a:t>
            </a:r>
          </a:p>
          <a:p>
            <a:pPr marL="1085850" lvl="2" indent="-171450">
              <a:buFont typeface="Arial" pitchFamily="34" charset="0"/>
              <a:buChar char="•"/>
            </a:pPr>
            <a:r>
              <a:rPr lang="en-US" sz="1200" b="0" i="0" kern="1200" baseline="0" dirty="0" smtClean="0">
                <a:solidFill>
                  <a:schemeClr val="tx1"/>
                </a:solidFill>
                <a:effectLst/>
                <a:latin typeface="+mn-lt"/>
                <a:ea typeface="+mn-ea"/>
                <a:cs typeface="+mn-cs"/>
              </a:rPr>
              <a:t>Currently undergoing several trials </a:t>
            </a:r>
          </a:p>
        </p:txBody>
      </p:sp>
      <p:sp>
        <p:nvSpPr>
          <p:cNvPr id="4" name="Slide Number Placeholder 3"/>
          <p:cNvSpPr>
            <a:spLocks noGrp="1"/>
          </p:cNvSpPr>
          <p:nvPr>
            <p:ph type="sldNum" sz="quarter" idx="10"/>
          </p:nvPr>
        </p:nvSpPr>
        <p:spPr/>
        <p:txBody>
          <a:bodyPr/>
          <a:lstStyle/>
          <a:p>
            <a:fld id="{1BD19FE3-8FED-4096-9E69-6BC924937E66}" type="slidenum">
              <a:rPr lang="en-US" smtClean="0"/>
              <a:pPr/>
              <a:t>16</a:t>
            </a:fld>
            <a:endParaRPr lang="en-US"/>
          </a:p>
        </p:txBody>
      </p:sp>
    </p:spTree>
    <p:extLst>
      <p:ext uri="{BB962C8B-B14F-4D97-AF65-F5344CB8AC3E}">
        <p14:creationId xmlns:p14="http://schemas.microsoft.com/office/powerpoint/2010/main" xmlns="" val="909577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D19FE3-8FED-4096-9E69-6BC924937E6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xmlns="" val="909577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D19FE3-8FED-4096-9E69-6BC924937E6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xmlns="" val="909577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D19FE3-8FED-4096-9E69-6BC924937E6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xmlns="" val="909577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D19FE3-8FED-4096-9E69-6BC924937E6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xmlns="" val="909577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D19FE3-8FED-4096-9E69-6BC924937E6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xmlns="" val="909577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Companies</a:t>
            </a:r>
          </a:p>
          <a:p>
            <a:pPr marL="628650" lvl="1" indent="-171450">
              <a:buFont typeface="Arial" pitchFamily="34" charset="0"/>
              <a:buChar char="•"/>
            </a:pPr>
            <a:r>
              <a:rPr lang="en-US" dirty="0" smtClean="0"/>
              <a:t>Pfizer</a:t>
            </a:r>
          </a:p>
          <a:p>
            <a:pPr marL="628650" lvl="1" indent="-171450">
              <a:buFont typeface="Arial" pitchFamily="34" charset="0"/>
              <a:buChar char="•"/>
            </a:pPr>
            <a:r>
              <a:rPr lang="en-US" dirty="0" smtClean="0"/>
              <a:t>GlaxoSmithKline</a:t>
            </a:r>
          </a:p>
          <a:p>
            <a:pPr marL="628650" lvl="1" indent="-171450">
              <a:buFont typeface="Arial" pitchFamily="34" charset="0"/>
              <a:buChar char="•"/>
            </a:pPr>
            <a:r>
              <a:rPr lang="en-US" dirty="0" smtClean="0"/>
              <a:t>Novartis</a:t>
            </a:r>
          </a:p>
          <a:p>
            <a:pPr marL="628650" lvl="1" indent="-171450">
              <a:buFont typeface="Arial" pitchFamily="34" charset="0"/>
              <a:buChar char="•"/>
            </a:pPr>
            <a:r>
              <a:rPr lang="en-US" dirty="0" err="1" smtClean="0"/>
              <a:t>Sanfio</a:t>
            </a:r>
            <a:r>
              <a:rPr lang="en-US" dirty="0" smtClean="0"/>
              <a:t>-Aventis</a:t>
            </a:r>
          </a:p>
          <a:p>
            <a:pPr marL="628650" lvl="1" indent="-171450">
              <a:buFont typeface="Arial" pitchFamily="34" charset="0"/>
              <a:buChar char="•"/>
            </a:pPr>
            <a:r>
              <a:rPr lang="en-US" dirty="0" smtClean="0"/>
              <a:t>Roche</a:t>
            </a:r>
          </a:p>
          <a:p>
            <a:pPr marL="628650" lvl="1" indent="-171450">
              <a:buFont typeface="Arial" pitchFamily="34" charset="0"/>
              <a:buChar char="•"/>
            </a:pPr>
            <a:r>
              <a:rPr lang="en-US" dirty="0" smtClean="0"/>
              <a:t>Johnson</a:t>
            </a:r>
            <a:r>
              <a:rPr lang="en-US" baseline="0" dirty="0" smtClean="0"/>
              <a:t> and Johnson</a:t>
            </a:r>
          </a:p>
          <a:p>
            <a:pPr marL="628650" lvl="1" indent="-171450">
              <a:buFont typeface="Arial" pitchFamily="34" charset="0"/>
              <a:buChar char="•"/>
            </a:pPr>
            <a:r>
              <a:rPr lang="en-US" baseline="0" dirty="0" err="1" smtClean="0"/>
              <a:t>Merk</a:t>
            </a:r>
            <a:r>
              <a:rPr lang="en-US" baseline="0" dirty="0" smtClean="0"/>
              <a:t> and Co</a:t>
            </a:r>
          </a:p>
          <a:p>
            <a:pPr marL="628650" lvl="1" indent="-171450">
              <a:buFont typeface="Arial" pitchFamily="34" charset="0"/>
              <a:buChar char="•"/>
            </a:pPr>
            <a:r>
              <a:rPr lang="en-US" baseline="0" dirty="0" smtClean="0"/>
              <a:t>Eli Lilly </a:t>
            </a:r>
          </a:p>
          <a:p>
            <a:pPr marL="628650" lvl="1" indent="-171450">
              <a:buFont typeface="Arial" pitchFamily="34" charset="0"/>
              <a:buChar char="•"/>
            </a:pPr>
            <a:r>
              <a:rPr lang="en-US" baseline="0" dirty="0" smtClean="0"/>
              <a:t>Bayer</a:t>
            </a:r>
          </a:p>
          <a:p>
            <a:pPr marL="628650" lvl="1" indent="-171450">
              <a:buFont typeface="Arial" pitchFamily="34" charset="0"/>
              <a:buChar char="•"/>
            </a:pPr>
            <a:r>
              <a:rPr lang="en-US" baseline="0" dirty="0" smtClean="0"/>
              <a:t>Genzyme</a:t>
            </a:r>
          </a:p>
          <a:p>
            <a:pPr marL="628650" lvl="1" indent="-171450">
              <a:buFont typeface="Arial" pitchFamily="34" charset="0"/>
              <a:buChar char="•"/>
            </a:pPr>
            <a:r>
              <a:rPr lang="en-US" baseline="0" dirty="0" err="1" smtClean="0"/>
              <a:t>Acetlion</a:t>
            </a:r>
            <a:endParaRPr lang="en-US" baseline="0" dirty="0" smtClean="0"/>
          </a:p>
          <a:p>
            <a:pPr marL="171450" lvl="0" indent="-171450">
              <a:buFont typeface="Arial" pitchFamily="34" charset="0"/>
              <a:buChar char="•"/>
            </a:pPr>
            <a:r>
              <a:rPr lang="en-US" baseline="0" dirty="0" smtClean="0"/>
              <a:t>With growing wealth and vast population Asia will become a critical market for orphan drug development. Establishing orphan drug legislation for some Asian countries will be difficult yet necessary for advancements in orphan product development.</a:t>
            </a:r>
          </a:p>
          <a:p>
            <a:pPr marL="171450" lvl="0" indent="-171450">
              <a:buFont typeface="Arial" pitchFamily="34" charset="0"/>
              <a:buChar char="•"/>
            </a:pPr>
            <a:r>
              <a:rPr lang="en-US" baseline="0" dirty="0" smtClean="0"/>
              <a:t>Gene therapy currently faces many obstacles in drug development, but with advancement in both gene identification and targeting as well as vector mechanisms, gene therapy can assist in treating orphan diseases.</a:t>
            </a:r>
          </a:p>
          <a:p>
            <a:pPr marL="171450" lvl="0" indent="-171450">
              <a:buFont typeface="Arial" pitchFamily="34" charset="0"/>
              <a:buChar char="•"/>
            </a:pPr>
            <a:r>
              <a:rPr lang="en-US" baseline="0" dirty="0" smtClean="0"/>
              <a:t>Identifying individuals with rare diseases will not only give these individual a means of treatment, but will also assist in the development of new orphan products.</a:t>
            </a:r>
          </a:p>
          <a:p>
            <a:pPr marL="171450" lvl="0" indent="-171450">
              <a:buFont typeface="Arial" pitchFamily="34" charset="0"/>
              <a:buChar char="•"/>
            </a:pPr>
            <a:r>
              <a:rPr lang="en-US" baseline="0" dirty="0" smtClean="0"/>
              <a:t>Data –too much of it has become a big problem for various industries. With orphan drug product development data seems to not only be limited, but decentralized.</a:t>
            </a:r>
          </a:p>
          <a:p>
            <a:pPr marL="628650" lvl="1" indent="-171450">
              <a:buFont typeface="Arial" pitchFamily="34" charset="0"/>
              <a:buChar char="•"/>
            </a:pPr>
            <a:r>
              <a:rPr lang="en-US" baseline="0" dirty="0" smtClean="0"/>
              <a:t>Initiatives are being made by several agencies to centralize information as well as share information with other agencies.</a:t>
            </a:r>
          </a:p>
          <a:p>
            <a:pPr marL="171450" lvl="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1BD19FE3-8FED-4096-9E69-6BC924937E66}" type="slidenum">
              <a:rPr lang="en-US" smtClean="0"/>
              <a:pPr/>
              <a:t>22</a:t>
            </a:fld>
            <a:endParaRPr lang="en-US"/>
          </a:p>
        </p:txBody>
      </p:sp>
    </p:spTree>
    <p:extLst>
      <p:ext uri="{BB962C8B-B14F-4D97-AF65-F5344CB8AC3E}">
        <p14:creationId xmlns:p14="http://schemas.microsoft.com/office/powerpoint/2010/main" xmlns="" val="2701686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1BD19FE3-8FED-4096-9E69-6BC924937E66}" type="slidenum">
              <a:rPr lang="en-US" smtClean="0"/>
              <a:pPr/>
              <a:t>5</a:t>
            </a:fld>
            <a:endParaRPr lang="en-US"/>
          </a:p>
        </p:txBody>
      </p:sp>
    </p:spTree>
    <p:extLst>
      <p:ext uri="{BB962C8B-B14F-4D97-AF65-F5344CB8AC3E}">
        <p14:creationId xmlns:p14="http://schemas.microsoft.com/office/powerpoint/2010/main" xmlns="" val="2257267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Over</a:t>
            </a:r>
            <a:r>
              <a:rPr lang="en-US" baseline="0" dirty="0" smtClean="0"/>
              <a:t> the years the medial community has attempted to tackle some of the most devastating common illnesses. </a:t>
            </a:r>
          </a:p>
          <a:p>
            <a:pPr marL="628650" lvl="1" indent="-171450">
              <a:buFont typeface="Arial" pitchFamily="34" charset="0"/>
              <a:buChar char="•"/>
            </a:pPr>
            <a:r>
              <a:rPr lang="en-US" baseline="0" dirty="0" smtClean="0"/>
              <a:t>The thought behind the investment was that if you made a drug that could be sold to the masses you would receive a nice return on investment.</a:t>
            </a:r>
          </a:p>
          <a:p>
            <a:pPr marL="628650" lvl="1" indent="-171450">
              <a:buFont typeface="Arial" pitchFamily="34" charset="0"/>
              <a:buChar char="•"/>
            </a:pPr>
            <a:r>
              <a:rPr lang="en-US" baseline="0" dirty="0" smtClean="0"/>
              <a:t>Now the tides have changed and the return on investment favors orphan drug products. </a:t>
            </a:r>
            <a:endParaRPr lang="en-US" dirty="0" smtClean="0"/>
          </a:p>
          <a:p>
            <a:pPr marL="171450" indent="-171450">
              <a:buFont typeface="Arial" pitchFamily="34" charset="0"/>
              <a:buChar char="•"/>
            </a:pPr>
            <a:r>
              <a:rPr lang="en-US" dirty="0" smtClean="0"/>
              <a:t>If</a:t>
            </a:r>
            <a:r>
              <a:rPr lang="en-US" baseline="0" dirty="0" smtClean="0"/>
              <a:t> a pharmaceutical company can develop a successful drug with a successful vector/process for a orphan designated disease then the opportunities are endless for other orphan designated diseases. </a:t>
            </a:r>
          </a:p>
          <a:p>
            <a:pPr marL="628650" lvl="1" indent="-171450">
              <a:buFont typeface="Arial" pitchFamily="34" charset="0"/>
              <a:buChar char="•"/>
            </a:pPr>
            <a:r>
              <a:rPr lang="en-US" baseline="0" dirty="0" smtClean="0"/>
              <a:t>Success in approval in one region of the world can lead to approval in other regions.</a:t>
            </a:r>
            <a:endParaRPr lang="en-US" dirty="0"/>
          </a:p>
        </p:txBody>
      </p:sp>
      <p:sp>
        <p:nvSpPr>
          <p:cNvPr id="4" name="Slide Number Placeholder 3"/>
          <p:cNvSpPr>
            <a:spLocks noGrp="1"/>
          </p:cNvSpPr>
          <p:nvPr>
            <p:ph type="sldNum" sz="quarter" idx="10"/>
          </p:nvPr>
        </p:nvSpPr>
        <p:spPr/>
        <p:txBody>
          <a:bodyPr/>
          <a:lstStyle/>
          <a:p>
            <a:fld id="{1BD19FE3-8FED-4096-9E69-6BC924937E66}" type="slidenum">
              <a:rPr lang="en-US" smtClean="0"/>
              <a:pPr/>
              <a:t>6</a:t>
            </a:fld>
            <a:endParaRPr lang="en-US"/>
          </a:p>
        </p:txBody>
      </p:sp>
    </p:spTree>
    <p:extLst>
      <p:ext uri="{BB962C8B-B14F-4D97-AF65-F5344CB8AC3E}">
        <p14:creationId xmlns:p14="http://schemas.microsoft.com/office/powerpoint/2010/main" xmlns="" val="2529039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19FE3-8FED-4096-9E69-6BC924937E6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xmlns="" val="45569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a:t>
            </a:r>
          </a:p>
          <a:p>
            <a:pPr marL="171450" indent="-171450">
              <a:buFont typeface="Arial" pitchFamily="34" charset="0"/>
              <a:buChar char="•"/>
            </a:pPr>
            <a:r>
              <a:rPr lang="en-US" dirty="0" smtClean="0"/>
              <a:t>Done through the Office of Orphan Products</a:t>
            </a:r>
            <a:r>
              <a:rPr lang="en-US" baseline="0" dirty="0" smtClean="0"/>
              <a:t> Development</a:t>
            </a:r>
            <a:endParaRPr lang="en-US" dirty="0" smtClean="0"/>
          </a:p>
          <a:p>
            <a:pPr marL="171450" indent="-171450">
              <a:buFont typeface="Arial" pitchFamily="34" charset="0"/>
              <a:buChar char="•"/>
            </a:pPr>
            <a:r>
              <a:rPr lang="en-US" dirty="0" smtClean="0"/>
              <a:t>Submit</a:t>
            </a:r>
            <a:r>
              <a:rPr lang="en-US" baseline="0" dirty="0" smtClean="0"/>
              <a:t> Request for orphan drug designation</a:t>
            </a:r>
            <a:endParaRPr lang="en-US" dirty="0" smtClean="0"/>
          </a:p>
          <a:p>
            <a:pPr marL="628650" lvl="1" indent="-171450">
              <a:buFont typeface="Arial" pitchFamily="34" charset="0"/>
              <a:buChar char="•"/>
            </a:pPr>
            <a:r>
              <a:rPr lang="en-US" dirty="0" smtClean="0"/>
              <a:t>Statement</a:t>
            </a:r>
            <a:r>
              <a:rPr lang="en-US" baseline="0" dirty="0" smtClean="0"/>
              <a:t> identifying the request with specificity</a:t>
            </a:r>
          </a:p>
          <a:p>
            <a:pPr marL="628650" lvl="1" indent="-171450">
              <a:buFont typeface="Arial" pitchFamily="34" charset="0"/>
              <a:buChar char="•"/>
            </a:pPr>
            <a:r>
              <a:rPr lang="en-US" baseline="0" dirty="0" smtClean="0"/>
              <a:t>Sponsor contact information</a:t>
            </a:r>
          </a:p>
          <a:p>
            <a:pPr marL="628650" lvl="1" indent="-171450">
              <a:buFont typeface="Arial" pitchFamily="34" charset="0"/>
              <a:buChar char="•"/>
            </a:pPr>
            <a:r>
              <a:rPr lang="en-US" baseline="0" dirty="0" smtClean="0"/>
              <a:t>Description of rare disease for which treatment is being developed as well as why therapy is needed</a:t>
            </a:r>
          </a:p>
          <a:p>
            <a:pPr marL="628650" lvl="1" indent="-171450">
              <a:buFont typeface="Arial" pitchFamily="34" charset="0"/>
              <a:buChar char="•"/>
            </a:pPr>
            <a:r>
              <a:rPr lang="en-US" baseline="0" dirty="0" smtClean="0"/>
              <a:t>Drug description and supporting documentation on its effectiveness for particular rare disease</a:t>
            </a:r>
          </a:p>
          <a:p>
            <a:pPr marL="628650" lvl="1" indent="-171450">
              <a:buFont typeface="Arial" pitchFamily="34" charset="0"/>
              <a:buChar char="•"/>
            </a:pPr>
            <a:r>
              <a:rPr lang="en-US" baseline="0" dirty="0" smtClean="0"/>
              <a:t>If a subsequent drug has been developed and obtained orphan drug designation then an explanation must be given for why the current application is better than previous</a:t>
            </a:r>
          </a:p>
          <a:p>
            <a:pPr marL="628650" lvl="1" indent="-171450">
              <a:buFont typeface="Arial" pitchFamily="34" charset="0"/>
              <a:buChar char="•"/>
            </a:pPr>
            <a:r>
              <a:rPr lang="en-US" sz="1200" b="0" i="0" kern="1200" dirty="0" smtClean="0">
                <a:solidFill>
                  <a:schemeClr val="tx1"/>
                </a:solidFill>
                <a:effectLst/>
                <a:latin typeface="+mn-lt"/>
                <a:ea typeface="+mn-ea"/>
                <a:cs typeface="+mn-cs"/>
              </a:rPr>
              <a:t>Where a drug is under development</a:t>
            </a:r>
          </a:p>
          <a:p>
            <a:pPr marL="628650" lvl="1" indent="-171450">
              <a:buFont typeface="Arial" pitchFamily="34" charset="0"/>
              <a:buChar char="•"/>
            </a:pPr>
            <a:r>
              <a:rPr lang="en-US" sz="1200" b="0" i="0" kern="1200" dirty="0" smtClean="0">
                <a:solidFill>
                  <a:schemeClr val="tx1"/>
                </a:solidFill>
                <a:effectLst/>
                <a:latin typeface="+mn-lt"/>
                <a:ea typeface="+mn-ea"/>
                <a:cs typeface="+mn-cs"/>
              </a:rPr>
              <a:t> A summary of the regulatory status and marketing history of the drug in the United States and in foreign countries.</a:t>
            </a:r>
          </a:p>
          <a:p>
            <a:pPr marL="628650" lvl="1" indent="-171450">
              <a:buFont typeface="Arial" pitchFamily="34" charset="0"/>
              <a:buChar char="•"/>
            </a:pPr>
            <a:r>
              <a:rPr lang="en-US" sz="1200" b="0" i="0" kern="1200" dirty="0" smtClean="0">
                <a:solidFill>
                  <a:schemeClr val="tx1"/>
                </a:solidFill>
                <a:effectLst/>
                <a:latin typeface="+mn-lt"/>
                <a:ea typeface="+mn-ea"/>
                <a:cs typeface="+mn-cs"/>
              </a:rPr>
              <a:t>Supporting evidence that it affects less</a:t>
            </a:r>
            <a:r>
              <a:rPr lang="en-US" sz="1200" b="0" i="0" kern="1200" baseline="0" dirty="0" smtClean="0">
                <a:solidFill>
                  <a:schemeClr val="tx1"/>
                </a:solidFill>
                <a:effectLst/>
                <a:latin typeface="+mn-lt"/>
                <a:ea typeface="+mn-ea"/>
                <a:cs typeface="+mn-cs"/>
              </a:rPr>
              <a:t> than 200,000 in the US, if more then 200,000 then proof that the R&amp;D will be greater than future sales in US.</a:t>
            </a:r>
          </a:p>
          <a:p>
            <a:pPr marL="628650" lvl="1" indent="-171450">
              <a:buFont typeface="Arial" pitchFamily="34" charset="0"/>
              <a:buChar char="•"/>
            </a:pPr>
            <a:r>
              <a:rPr lang="en-US" sz="1200" b="0" i="0" kern="1200" dirty="0" smtClean="0">
                <a:solidFill>
                  <a:schemeClr val="tx1"/>
                </a:solidFill>
                <a:effectLst/>
                <a:latin typeface="+mn-lt"/>
                <a:ea typeface="+mn-ea"/>
                <a:cs typeface="+mn-cs"/>
              </a:rPr>
              <a:t>Information previously provided by the sponsor to FDA under Subpart B</a:t>
            </a:r>
          </a:p>
          <a:p>
            <a:pPr marL="171450" lvl="0" indent="-171450">
              <a:buFont typeface="Arial" pitchFamily="34" charset="0"/>
              <a:buChar char="•"/>
            </a:pPr>
            <a:r>
              <a:rPr lang="en-US" b="0" i="0" kern="1200" dirty="0" smtClean="0">
                <a:solidFill>
                  <a:schemeClr val="tx1"/>
                </a:solidFill>
                <a:effectLst/>
                <a:latin typeface="+mn-lt"/>
                <a:ea typeface="+mn-ea"/>
                <a:cs typeface="+mn-cs"/>
              </a:rPr>
              <a:t>Review done</a:t>
            </a:r>
            <a:r>
              <a:rPr lang="en-US" b="0" i="0" kern="1200" baseline="0" dirty="0" smtClean="0">
                <a:solidFill>
                  <a:schemeClr val="tx1"/>
                </a:solidFill>
                <a:effectLst/>
                <a:latin typeface="+mn-lt"/>
                <a:ea typeface="+mn-ea"/>
                <a:cs typeface="+mn-cs"/>
              </a:rPr>
              <a:t> within two months</a:t>
            </a:r>
          </a:p>
          <a:p>
            <a:pPr marL="171450" lvl="0" indent="-171450">
              <a:buFont typeface="Arial" pitchFamily="34" charset="0"/>
              <a:buChar char="•"/>
            </a:pPr>
            <a:r>
              <a:rPr lang="en-US" b="0" i="0" kern="1200" baseline="0" dirty="0" smtClean="0">
                <a:solidFill>
                  <a:schemeClr val="tx1"/>
                </a:solidFill>
                <a:effectLst/>
                <a:latin typeface="+mn-lt"/>
                <a:ea typeface="+mn-ea"/>
                <a:cs typeface="+mn-cs"/>
              </a:rPr>
              <a:t>Response Yes/No/More Information</a:t>
            </a:r>
          </a:p>
          <a:p>
            <a:pPr marL="0" indent="0">
              <a:buFont typeface="Arial" pitchFamily="34" charset="0"/>
              <a:buNone/>
            </a:pPr>
            <a:endParaRPr lang="en-US" dirty="0" smtClean="0"/>
          </a:p>
          <a:p>
            <a:pPr marL="0" indent="0">
              <a:buFont typeface="Arial" pitchFamily="34" charset="0"/>
              <a:buNone/>
            </a:pPr>
            <a:r>
              <a:rPr lang="en-US" dirty="0" smtClean="0"/>
              <a:t>EU</a:t>
            </a:r>
          </a:p>
          <a:p>
            <a:pPr marL="171450" indent="-171450">
              <a:buFont typeface="Arial" pitchFamily="34" charset="0"/>
              <a:buChar char="•"/>
            </a:pPr>
            <a:r>
              <a:rPr lang="en-US" dirty="0" smtClean="0"/>
              <a:t>Done</a:t>
            </a:r>
            <a:r>
              <a:rPr lang="en-US" baseline="0" dirty="0" smtClean="0"/>
              <a:t> through The European Medicines Agency</a:t>
            </a:r>
          </a:p>
          <a:p>
            <a:pPr marL="171450" indent="-171450">
              <a:buFont typeface="Arial" pitchFamily="34" charset="0"/>
              <a:buChar char="•"/>
            </a:pPr>
            <a:r>
              <a:rPr lang="en-US" dirty="0" smtClean="0"/>
              <a:t>Submit application to</a:t>
            </a:r>
            <a:r>
              <a:rPr lang="en-US" baseline="0" dirty="0" smtClean="0"/>
              <a:t> the agencies Committee for Orphan Medicinal Products</a:t>
            </a:r>
            <a:endParaRPr lang="en-US" dirty="0" smtClean="0"/>
          </a:p>
          <a:p>
            <a:pPr marL="171450" indent="-171450">
              <a:buFont typeface="Arial" pitchFamily="34" charset="0"/>
              <a:buChar char="•"/>
            </a:pPr>
            <a:r>
              <a:rPr lang="en-US" dirty="0" smtClean="0"/>
              <a:t>Once a positive</a:t>
            </a:r>
            <a:r>
              <a:rPr lang="en-US" baseline="0" dirty="0" smtClean="0"/>
              <a:t> opinion is given the European Commission reviews it</a:t>
            </a:r>
          </a:p>
          <a:p>
            <a:pPr marL="171450" indent="-171450">
              <a:buFont typeface="Arial" pitchFamily="34" charset="0"/>
              <a:buChar char="•"/>
            </a:pPr>
            <a:r>
              <a:rPr lang="en-US" baseline="0" dirty="0" smtClean="0"/>
              <a:t>Once granted incentives start to kick in</a:t>
            </a:r>
          </a:p>
          <a:p>
            <a:pPr marL="628650" lvl="1" indent="-171450">
              <a:buFont typeface="Arial" pitchFamily="34" charset="0"/>
              <a:buChar char="•"/>
            </a:pPr>
            <a:r>
              <a:rPr lang="en-US" baseline="0" dirty="0" smtClean="0"/>
              <a:t>Assistance with the development of the medicine</a:t>
            </a:r>
          </a:p>
          <a:p>
            <a:pPr marL="628650" lvl="1" indent="-171450">
              <a:buFont typeface="Arial" pitchFamily="34" charset="0"/>
              <a:buChar char="•"/>
            </a:pPr>
            <a:r>
              <a:rPr lang="en-US" baseline="0" dirty="0" smtClean="0"/>
              <a:t>Reduced fees for marketing –authorization applications</a:t>
            </a:r>
          </a:p>
          <a:p>
            <a:pPr marL="628650" lvl="1" indent="-171450">
              <a:buFont typeface="Arial" pitchFamily="34" charset="0"/>
              <a:buChar char="•"/>
            </a:pPr>
            <a:r>
              <a:rPr lang="en-US" baseline="0" dirty="0" smtClean="0"/>
              <a:t>Protection from market competition once medicine is authorized</a:t>
            </a:r>
            <a:endParaRPr lang="en-US" dirty="0" smtClean="0"/>
          </a:p>
          <a:p>
            <a:pPr marL="171450" indent="-171450">
              <a:buFont typeface="Arial" pitchFamily="34" charset="0"/>
              <a:buChar char="•"/>
            </a:pPr>
            <a:r>
              <a:rPr lang="en-US" dirty="0" smtClean="0"/>
              <a:t>Designation is done centrally not separate by</a:t>
            </a:r>
            <a:r>
              <a:rPr lang="en-US" baseline="0" dirty="0" smtClean="0"/>
              <a:t> state</a:t>
            </a:r>
          </a:p>
          <a:p>
            <a:pPr marL="0" indent="0">
              <a:buFont typeface="Arial" pitchFamily="34" charset="0"/>
              <a:buNone/>
            </a:pPr>
            <a:endParaRPr lang="en-US" dirty="0" smtClean="0"/>
          </a:p>
          <a:p>
            <a:pPr marL="0" indent="0">
              <a:buFont typeface="Arial" pitchFamily="34" charset="0"/>
              <a:buNone/>
            </a:pPr>
            <a:r>
              <a:rPr lang="en-US" dirty="0" smtClean="0"/>
              <a:t>Japan</a:t>
            </a:r>
          </a:p>
          <a:p>
            <a:pPr marL="171450" indent="-171450">
              <a:buFont typeface="Arial" pitchFamily="34" charset="0"/>
              <a:buChar char="•"/>
            </a:pPr>
            <a:r>
              <a:rPr lang="en-US" dirty="0" smtClean="0"/>
              <a:t>Designated by the Minister of Health,</a:t>
            </a:r>
            <a:r>
              <a:rPr lang="en-US" baseline="0" dirty="0" smtClean="0"/>
              <a:t> Labor and Welfare</a:t>
            </a:r>
            <a:endParaRPr lang="en-US" dirty="0" smtClean="0"/>
          </a:p>
          <a:p>
            <a:pPr marL="171450" indent="-171450">
              <a:buFont typeface="Arial" pitchFamily="34" charset="0"/>
              <a:buChar char="•"/>
            </a:pPr>
            <a:r>
              <a:rPr lang="en-US" dirty="0" smtClean="0"/>
              <a:t>Reviewed by </a:t>
            </a:r>
            <a:r>
              <a:rPr lang="en-US" sz="1200" b="0" i="0" kern="1200" dirty="0" smtClean="0">
                <a:solidFill>
                  <a:schemeClr val="tx1"/>
                </a:solidFill>
                <a:effectLst/>
                <a:latin typeface="+mn-lt"/>
                <a:ea typeface="+mn-ea"/>
                <a:cs typeface="+mn-cs"/>
              </a:rPr>
              <a:t>Pharmaceutical Affairs and Food Sanitation Council (PAFSC) for +/-</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options</a:t>
            </a:r>
            <a:endParaRPr lang="en-US" dirty="0" smtClean="0"/>
          </a:p>
          <a:p>
            <a:pPr marL="171450" indent="-171450">
              <a:buFont typeface="Arial" pitchFamily="34" charset="0"/>
              <a:buChar char="•"/>
            </a:pPr>
            <a:r>
              <a:rPr lang="en-US" sz="1200" b="0" i="0" kern="1200" dirty="0" smtClean="0">
                <a:solidFill>
                  <a:schemeClr val="tx1"/>
                </a:solidFill>
                <a:effectLst/>
                <a:latin typeface="+mn-lt"/>
                <a:ea typeface="+mn-ea"/>
                <a:cs typeface="+mn-cs"/>
              </a:rPr>
              <a:t>Designation of orphan drugs/medical devices does not automatically lead to marketing approval.</a:t>
            </a:r>
          </a:p>
          <a:p>
            <a:pPr marL="171450" indent="-171450">
              <a:buFont typeface="Arial" pitchFamily="34" charset="0"/>
              <a:buChar char="•"/>
            </a:pPr>
            <a:r>
              <a:rPr lang="en-US" sz="1200" b="0" i="0" kern="1200" dirty="0" smtClean="0">
                <a:solidFill>
                  <a:schemeClr val="tx1"/>
                </a:solidFill>
                <a:effectLst/>
                <a:latin typeface="+mn-lt"/>
                <a:ea typeface="+mn-ea"/>
                <a:cs typeface="+mn-cs"/>
              </a:rPr>
              <a:t>Incentives</a:t>
            </a:r>
          </a:p>
          <a:p>
            <a:pPr marL="628650" lvl="1" indent="-171450">
              <a:buFont typeface="Arial" pitchFamily="34" charset="0"/>
              <a:buChar char="•"/>
            </a:pPr>
            <a:r>
              <a:rPr lang="en-US" b="0" i="0" kern="1200" dirty="0" smtClean="0">
                <a:solidFill>
                  <a:schemeClr val="tx1"/>
                </a:solidFill>
                <a:effectLst/>
                <a:latin typeface="+mn-lt"/>
                <a:ea typeface="+mn-ea"/>
                <a:cs typeface="+mn-cs"/>
              </a:rPr>
              <a:t>Subsidy</a:t>
            </a:r>
            <a:r>
              <a:rPr lang="en-US" b="0" i="0" kern="1200" baseline="0" dirty="0" smtClean="0">
                <a:solidFill>
                  <a:schemeClr val="tx1"/>
                </a:solidFill>
                <a:effectLst/>
                <a:latin typeface="+mn-lt"/>
                <a:ea typeface="+mn-ea"/>
                <a:cs typeface="+mn-cs"/>
              </a:rPr>
              <a:t> payment</a:t>
            </a:r>
          </a:p>
          <a:p>
            <a:pPr marL="628650" lvl="1" indent="-171450">
              <a:buFont typeface="Arial" pitchFamily="34" charset="0"/>
              <a:buChar char="•"/>
            </a:pPr>
            <a:r>
              <a:rPr lang="en-US" b="0" i="0" kern="1200" baseline="0" dirty="0" smtClean="0">
                <a:solidFill>
                  <a:schemeClr val="tx1"/>
                </a:solidFill>
                <a:effectLst/>
                <a:latin typeface="+mn-lt"/>
                <a:ea typeface="+mn-ea"/>
                <a:cs typeface="+mn-cs"/>
              </a:rPr>
              <a:t>Guidance and consultation</a:t>
            </a:r>
          </a:p>
          <a:p>
            <a:pPr marL="628650" lvl="1" indent="-171450">
              <a:buFont typeface="Arial" pitchFamily="34" charset="0"/>
              <a:buChar char="•"/>
            </a:pPr>
            <a:r>
              <a:rPr lang="en-US" b="0" i="0" kern="1200" baseline="0" dirty="0" smtClean="0">
                <a:solidFill>
                  <a:schemeClr val="tx1"/>
                </a:solidFill>
                <a:effectLst/>
                <a:latin typeface="+mn-lt"/>
                <a:ea typeface="+mn-ea"/>
                <a:cs typeface="+mn-cs"/>
              </a:rPr>
              <a:t>Preferential tax treatment</a:t>
            </a:r>
          </a:p>
          <a:p>
            <a:pPr marL="628650" lvl="1" indent="-171450">
              <a:buFont typeface="Arial" pitchFamily="34" charset="0"/>
              <a:buChar char="•"/>
            </a:pPr>
            <a:r>
              <a:rPr lang="en-US" b="0" i="0" kern="1200" baseline="0" dirty="0" smtClean="0">
                <a:solidFill>
                  <a:schemeClr val="tx1"/>
                </a:solidFill>
                <a:effectLst/>
                <a:latin typeface="+mn-lt"/>
                <a:ea typeface="+mn-ea"/>
                <a:cs typeface="+mn-cs"/>
              </a:rPr>
              <a:t>Priority review</a:t>
            </a:r>
          </a:p>
          <a:p>
            <a:pPr marL="628650" lvl="1" indent="-171450">
              <a:buFont typeface="Arial" pitchFamily="34" charset="0"/>
              <a:buChar char="•"/>
            </a:pPr>
            <a:r>
              <a:rPr lang="en-US" b="0" i="0" kern="1200" baseline="0" dirty="0" smtClean="0">
                <a:solidFill>
                  <a:schemeClr val="tx1"/>
                </a:solidFill>
                <a:effectLst/>
                <a:latin typeface="+mn-lt"/>
                <a:ea typeface="+mn-ea"/>
                <a:cs typeface="+mn-cs"/>
              </a:rPr>
              <a:t>Extension of re-examination period</a:t>
            </a:r>
            <a:endParaRPr lang="en-US" dirty="0"/>
          </a:p>
        </p:txBody>
      </p:sp>
      <p:sp>
        <p:nvSpPr>
          <p:cNvPr id="4" name="Slide Number Placeholder 3"/>
          <p:cNvSpPr>
            <a:spLocks noGrp="1"/>
          </p:cNvSpPr>
          <p:nvPr>
            <p:ph type="sldNum" sz="quarter" idx="10"/>
          </p:nvPr>
        </p:nvSpPr>
        <p:spPr/>
        <p:txBody>
          <a:bodyPr/>
          <a:lstStyle/>
          <a:p>
            <a:fld id="{1BD19FE3-8FED-4096-9E69-6BC924937E66}" type="slidenum">
              <a:rPr lang="en-US" smtClean="0"/>
              <a:pPr/>
              <a:t>8</a:t>
            </a:fld>
            <a:endParaRPr lang="en-US"/>
          </a:p>
        </p:txBody>
      </p:sp>
    </p:spTree>
    <p:extLst>
      <p:ext uri="{BB962C8B-B14F-4D97-AF65-F5344CB8AC3E}">
        <p14:creationId xmlns:p14="http://schemas.microsoft.com/office/powerpoint/2010/main" xmlns="" val="51382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Tax credit is 50% of clinical trials</a:t>
            </a:r>
          </a:p>
          <a:p>
            <a:r>
              <a:rPr lang="en-US" dirty="0" smtClean="0"/>
              <a:t>Grants mainly</a:t>
            </a:r>
            <a:r>
              <a:rPr lang="en-US" baseline="0" dirty="0" smtClean="0"/>
              <a:t> through NIH </a:t>
            </a:r>
            <a:endParaRPr lang="en-US" dirty="0"/>
          </a:p>
        </p:txBody>
      </p:sp>
      <p:sp>
        <p:nvSpPr>
          <p:cNvPr id="4" name="Slide Number Placeholder 3"/>
          <p:cNvSpPr>
            <a:spLocks noGrp="1"/>
          </p:cNvSpPr>
          <p:nvPr>
            <p:ph type="sldNum" sz="quarter" idx="10"/>
          </p:nvPr>
        </p:nvSpPr>
        <p:spPr/>
        <p:txBody>
          <a:bodyPr/>
          <a:lstStyle/>
          <a:p>
            <a:fld id="{1BD19FE3-8FED-4096-9E69-6BC924937E66}" type="slidenum">
              <a:rPr lang="en-US" smtClean="0"/>
              <a:pPr/>
              <a:t>9</a:t>
            </a:fld>
            <a:endParaRPr lang="en-US"/>
          </a:p>
        </p:txBody>
      </p:sp>
    </p:spTree>
    <p:extLst>
      <p:ext uri="{BB962C8B-B14F-4D97-AF65-F5344CB8AC3E}">
        <p14:creationId xmlns:p14="http://schemas.microsoft.com/office/powerpoint/2010/main" xmlns="" val="455694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Reapplication is</a:t>
            </a:r>
            <a:r>
              <a:rPr lang="en-US" baseline="0" dirty="0" smtClean="0"/>
              <a:t> every six years</a:t>
            </a:r>
            <a:endParaRPr lang="en-US" dirty="0"/>
          </a:p>
        </p:txBody>
      </p:sp>
      <p:sp>
        <p:nvSpPr>
          <p:cNvPr id="4" name="Slide Number Placeholder 3"/>
          <p:cNvSpPr>
            <a:spLocks noGrp="1"/>
          </p:cNvSpPr>
          <p:nvPr>
            <p:ph type="sldNum" sz="quarter" idx="10"/>
          </p:nvPr>
        </p:nvSpPr>
        <p:spPr/>
        <p:txBody>
          <a:bodyPr/>
          <a:lstStyle/>
          <a:p>
            <a:fld id="{1BD19FE3-8FED-4096-9E69-6BC924937E66}" type="slidenum">
              <a:rPr lang="en-US" smtClean="0"/>
              <a:pPr/>
              <a:t>10</a:t>
            </a:fld>
            <a:endParaRPr lang="en-US"/>
          </a:p>
        </p:txBody>
      </p:sp>
    </p:spTree>
    <p:extLst>
      <p:ext uri="{BB962C8B-B14F-4D97-AF65-F5344CB8AC3E}">
        <p14:creationId xmlns:p14="http://schemas.microsoft.com/office/powerpoint/2010/main" xmlns="" val="3642264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tax credit for any type of study</a:t>
            </a:r>
            <a:r>
              <a:rPr lang="en-US" baseline="0" dirty="0" smtClean="0"/>
              <a:t> and up to 10% corporate tax</a:t>
            </a:r>
            <a:endParaRPr lang="en-US" dirty="0"/>
          </a:p>
        </p:txBody>
      </p:sp>
      <p:sp>
        <p:nvSpPr>
          <p:cNvPr id="4" name="Slide Number Placeholder 3"/>
          <p:cNvSpPr>
            <a:spLocks noGrp="1"/>
          </p:cNvSpPr>
          <p:nvPr>
            <p:ph type="sldNum" sz="quarter" idx="10"/>
          </p:nvPr>
        </p:nvSpPr>
        <p:spPr/>
        <p:txBody>
          <a:bodyPr/>
          <a:lstStyle/>
          <a:p>
            <a:fld id="{1BD19FE3-8FED-4096-9E69-6BC924937E66}" type="slidenum">
              <a:rPr lang="en-US" smtClean="0"/>
              <a:pPr/>
              <a:t>11</a:t>
            </a:fld>
            <a:endParaRPr lang="en-US"/>
          </a:p>
        </p:txBody>
      </p:sp>
    </p:spTree>
    <p:extLst>
      <p:ext uri="{BB962C8B-B14F-4D97-AF65-F5344CB8AC3E}">
        <p14:creationId xmlns:p14="http://schemas.microsoft.com/office/powerpoint/2010/main" xmlns="" val="1307968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smtClean="0">
                <a:solidFill>
                  <a:schemeClr val="tx1"/>
                </a:solidFill>
                <a:effectLst/>
                <a:latin typeface="+mn-lt"/>
                <a:ea typeface="+mn-ea"/>
                <a:cs typeface="+mn-cs"/>
              </a:rPr>
              <a:t>An orphan drug applicant may register their drug under the New Chemical Entity (NCE) registration process, which was established for new, life saving drugs. (Quick</a:t>
            </a:r>
            <a:r>
              <a:rPr lang="en-US" sz="1200" b="0" i="0" kern="1200" baseline="0" dirty="0" smtClean="0">
                <a:solidFill>
                  <a:schemeClr val="tx1"/>
                </a:solidFill>
                <a:effectLst/>
                <a:latin typeface="+mn-lt"/>
                <a:ea typeface="+mn-ea"/>
                <a:cs typeface="+mn-cs"/>
              </a:rPr>
              <a:t> review)</a:t>
            </a:r>
          </a:p>
          <a:p>
            <a:pPr marL="171450" indent="-171450">
              <a:buFont typeface="Arial" pitchFamily="34" charset="0"/>
              <a:buChar char="•"/>
            </a:pPr>
            <a:r>
              <a:rPr lang="en-US" sz="1200" b="0" i="0" kern="1200" dirty="0" smtClean="0">
                <a:solidFill>
                  <a:schemeClr val="tx1"/>
                </a:solidFill>
                <a:effectLst/>
                <a:latin typeface="+mn-lt"/>
                <a:ea typeface="+mn-ea"/>
                <a:cs typeface="+mn-cs"/>
              </a:rPr>
              <a:t>The SAFRD was established with the assistance of Genzyme Biopharmaceuticals South Africa at the end of 2008.</a:t>
            </a:r>
            <a:endParaRPr lang="en-US" dirty="0"/>
          </a:p>
        </p:txBody>
      </p:sp>
      <p:sp>
        <p:nvSpPr>
          <p:cNvPr id="4" name="Slide Number Placeholder 3"/>
          <p:cNvSpPr>
            <a:spLocks noGrp="1"/>
          </p:cNvSpPr>
          <p:nvPr>
            <p:ph type="sldNum" sz="quarter" idx="10"/>
          </p:nvPr>
        </p:nvSpPr>
        <p:spPr/>
        <p:txBody>
          <a:bodyPr/>
          <a:lstStyle/>
          <a:p>
            <a:fld id="{1BD19FE3-8FED-4096-9E69-6BC924937E66}" type="slidenum">
              <a:rPr lang="en-US" smtClean="0"/>
              <a:pPr/>
              <a:t>13</a:t>
            </a:fld>
            <a:endParaRPr lang="en-US"/>
          </a:p>
        </p:txBody>
      </p:sp>
    </p:spTree>
    <p:extLst>
      <p:ext uri="{BB962C8B-B14F-4D97-AF65-F5344CB8AC3E}">
        <p14:creationId xmlns:p14="http://schemas.microsoft.com/office/powerpoint/2010/main" xmlns="" val="3590308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B46A9F4-E88B-4DC7-97A2-B29A21B1FAD6}" type="datetimeFigureOut">
              <a:rPr lang="en-US" smtClean="0"/>
              <a:pPr/>
              <a:t>9/19/2012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959CC8E-4868-4C70-9551-D9ED64381D1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46A9F4-E88B-4DC7-97A2-B29A21B1FAD6}" type="datetimeFigureOut">
              <a:rPr lang="en-US" smtClean="0"/>
              <a:pPr/>
              <a:t>9/19/2012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59CC8E-4868-4C70-9551-D9ED64381D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46A9F4-E88B-4DC7-97A2-B29A21B1FAD6}" type="datetimeFigureOut">
              <a:rPr lang="en-US" smtClean="0"/>
              <a:pPr/>
              <a:t>9/19/2012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59CC8E-4868-4C70-9551-D9ED64381D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46A9F4-E88B-4DC7-97A2-B29A21B1FAD6}" type="datetimeFigureOut">
              <a:rPr lang="en-US" smtClean="0"/>
              <a:pPr/>
              <a:t>9/19/2012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59CC8E-4868-4C70-9551-D9ED64381D1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B46A9F4-E88B-4DC7-97A2-B29A21B1FAD6}" type="datetimeFigureOut">
              <a:rPr lang="en-US" smtClean="0"/>
              <a:pPr/>
              <a:t>9/19/2012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59CC8E-4868-4C70-9551-D9ED64381D1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46A9F4-E88B-4DC7-97A2-B29A21B1FAD6}" type="datetimeFigureOut">
              <a:rPr lang="en-US" smtClean="0"/>
              <a:pPr/>
              <a:t>9/19/2012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959CC8E-4868-4C70-9551-D9ED64381D1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B46A9F4-E88B-4DC7-97A2-B29A21B1FAD6}" type="datetimeFigureOut">
              <a:rPr lang="en-US" smtClean="0"/>
              <a:pPr/>
              <a:t>9/19/2012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959CC8E-4868-4C70-9551-D9ED64381D1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B46A9F4-E88B-4DC7-97A2-B29A21B1FAD6}" type="datetimeFigureOut">
              <a:rPr lang="en-US" smtClean="0"/>
              <a:pPr/>
              <a:t>9/19/2012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959CC8E-4868-4C70-9551-D9ED64381D1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B46A9F4-E88B-4DC7-97A2-B29A21B1FAD6}" type="datetimeFigureOut">
              <a:rPr lang="en-US" smtClean="0"/>
              <a:pPr/>
              <a:t>9/19/2012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959CC8E-4868-4C70-9551-D9ED64381D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B46A9F4-E88B-4DC7-97A2-B29A21B1FAD6}" type="datetimeFigureOut">
              <a:rPr lang="en-US" smtClean="0"/>
              <a:pPr/>
              <a:t>9/19/2012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959CC8E-4868-4C70-9551-D9ED64381D1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B46A9F4-E88B-4DC7-97A2-B29A21B1FAD6}" type="datetimeFigureOut">
              <a:rPr lang="en-US" smtClean="0"/>
              <a:pPr/>
              <a:t>9/19/2012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959CC8E-4868-4C70-9551-D9ED64381D1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a:t>
            </a:r>
            <a:r>
              <a:rPr kumimoji="0" lang="en-US" dirty="0" err="1" smtClean="0"/>
              <a:t>levell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B46A9F4-E88B-4DC7-97A2-B29A21B1FAD6}" type="datetimeFigureOut">
              <a:rPr lang="en-US" smtClean="0"/>
              <a:pPr/>
              <a:t>9/19/2012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959CC8E-4868-4C70-9551-D9ED64381D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baseline="0">
          <a:solidFill>
            <a:schemeClr val="tx2"/>
          </a:solidFill>
          <a:effectLst>
            <a:outerShdw blurRad="31750" dist="25400" dir="5400000" algn="tl" rotWithShape="0">
              <a:srgbClr val="000000">
                <a:alpha val="25000"/>
              </a:srgbClr>
            </a:outerShdw>
          </a:effectLst>
          <a:latin typeface="Times New Roman" pitchFamily="18"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Times New Roman" pitchFamily="18" charset="0"/>
          <a:ea typeface="+mn-ea"/>
          <a:cs typeface="Times New Roman" pitchFamily="18"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Times New Roman" pitchFamily="18" charset="0"/>
          <a:ea typeface="+mn-ea"/>
          <a:cs typeface="Times New Roman" pitchFamily="18"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Times New Roman" pitchFamily="18" charset="0"/>
          <a:ea typeface="+mn-ea"/>
          <a:cs typeface="Times New Roman" pitchFamily="18"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Times New Roman" pitchFamily="18" charset="0"/>
          <a:ea typeface="+mn-ea"/>
          <a:cs typeface="Times New Roman" pitchFamily="18" charset="0"/>
        </a:defRPr>
      </a:lvl4pPr>
      <a:lvl5pPr marL="1371600" indent="-228600" algn="l"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hyperlink" Target="http://www.mhlw.go.jp/english/policy/health-medical/pharmaceuticals/orphan_drug.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png"/><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829761"/>
          </a:xfrm>
        </p:spPr>
        <p:txBody>
          <a:bodyPr>
            <a:normAutofit fontScale="90000"/>
          </a:bodyPr>
          <a:lstStyle/>
          <a:p>
            <a:r>
              <a:rPr lang="en-US" dirty="0" smtClean="0"/>
              <a:t>Orphan Drug Global Incentives &amp; Regulatory Framework</a:t>
            </a:r>
            <a:endParaRPr lang="en-US" dirty="0"/>
          </a:p>
        </p:txBody>
      </p:sp>
      <p:sp>
        <p:nvSpPr>
          <p:cNvPr id="3" name="Subtitle 2"/>
          <p:cNvSpPr>
            <a:spLocks noGrp="1"/>
          </p:cNvSpPr>
          <p:nvPr>
            <p:ph type="subTitle" idx="1"/>
          </p:nvPr>
        </p:nvSpPr>
        <p:spPr>
          <a:xfrm>
            <a:off x="685800" y="3733800"/>
            <a:ext cx="7772400" cy="1199704"/>
          </a:xfrm>
        </p:spPr>
        <p:txBody>
          <a:bodyPr>
            <a:normAutofit fontScale="70000" lnSpcReduction="20000"/>
          </a:bodyPr>
          <a:lstStyle/>
          <a:p>
            <a:r>
              <a:rPr lang="en-US" dirty="0" smtClean="0"/>
              <a:t>Marlene E. Haffner, MD, MPH</a:t>
            </a:r>
          </a:p>
          <a:p>
            <a:r>
              <a:rPr lang="en-US" dirty="0" smtClean="0"/>
              <a:t> CEO, Haffner Associates, LLC</a:t>
            </a:r>
          </a:p>
          <a:p>
            <a:r>
              <a:rPr lang="en-US" dirty="0" smtClean="0"/>
              <a:t>Orphan Drugs Summit 2012</a:t>
            </a:r>
          </a:p>
          <a:p>
            <a:r>
              <a:rPr lang="en-US" dirty="0" smtClean="0"/>
              <a:t>Thursday, 27</a:t>
            </a:r>
            <a:r>
              <a:rPr lang="en-US" baseline="30000" dirty="0" smtClean="0"/>
              <a:t>th</a:t>
            </a:r>
            <a:r>
              <a:rPr lang="en-US" dirty="0" smtClean="0"/>
              <a:t> September 2012</a:t>
            </a:r>
            <a:endParaRPr lang="en-US" dirty="0"/>
          </a:p>
        </p:txBody>
      </p:sp>
      <p:pic>
        <p:nvPicPr>
          <p:cNvPr id="4" name="Picture 2" descr="Haffner Associates Logo.gif                                    00D681BFMacintosh HD                   BBA3A940:"/>
          <p:cNvPicPr>
            <a:picLocks noChangeAspect="1" noChangeArrowheads="1"/>
          </p:cNvPicPr>
          <p:nvPr/>
        </p:nvPicPr>
        <p:blipFill>
          <a:blip r:embed="rId2" cstate="print"/>
          <a:srcRect/>
          <a:stretch>
            <a:fillRect/>
          </a:stretch>
        </p:blipFill>
        <p:spPr bwMode="auto">
          <a:xfrm>
            <a:off x="7086600" y="6064588"/>
            <a:ext cx="2057400" cy="793412"/>
          </a:xfrm>
          <a:prstGeom prst="rect">
            <a:avLst/>
          </a:prstGeom>
          <a:noFill/>
        </p:spPr>
      </p:pic>
    </p:spTree>
    <p:extLst>
      <p:ext uri="{BB962C8B-B14F-4D97-AF65-F5344CB8AC3E}">
        <p14:creationId xmlns:p14="http://schemas.microsoft.com/office/powerpoint/2010/main" xmlns="" val="2130666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ffner Associates Logo.gif                                    00D681BFMacintosh HD                   BBA3A940:"/>
          <p:cNvPicPr>
            <a:picLocks noChangeAspect="1" noChangeArrowheads="1"/>
          </p:cNvPicPr>
          <p:nvPr/>
        </p:nvPicPr>
        <p:blipFill>
          <a:blip r:embed="rId3" cstate="print"/>
          <a:srcRect/>
          <a:stretch>
            <a:fillRect/>
          </a:stretch>
        </p:blipFill>
        <p:spPr bwMode="auto">
          <a:xfrm>
            <a:off x="7086600" y="6064588"/>
            <a:ext cx="2057400" cy="793412"/>
          </a:xfrm>
          <a:prstGeom prst="rect">
            <a:avLst/>
          </a:prstGeom>
          <a:noFill/>
        </p:spPr>
      </p:pic>
      <p:sp>
        <p:nvSpPr>
          <p:cNvPr id="2" name="Title 1"/>
          <p:cNvSpPr>
            <a:spLocks noGrp="1"/>
          </p:cNvSpPr>
          <p:nvPr>
            <p:ph type="title"/>
          </p:nvPr>
        </p:nvSpPr>
        <p:spPr/>
        <p:txBody>
          <a:bodyPr/>
          <a:lstStyle/>
          <a:p>
            <a:pPr algn="ctr"/>
            <a:r>
              <a:rPr lang="en-US" dirty="0" smtClean="0"/>
              <a:t>EU Orphan Drug Policy</a:t>
            </a:r>
            <a:endParaRPr lang="en-US" dirty="0"/>
          </a:p>
        </p:txBody>
      </p:sp>
      <p:sp>
        <p:nvSpPr>
          <p:cNvPr id="3" name="Content Placeholder 2"/>
          <p:cNvSpPr>
            <a:spLocks noGrp="1"/>
          </p:cNvSpPr>
          <p:nvPr>
            <p:ph idx="1"/>
          </p:nvPr>
        </p:nvSpPr>
        <p:spPr>
          <a:xfrm>
            <a:off x="457200" y="1371600"/>
            <a:ext cx="8305800" cy="4864291"/>
          </a:xfrm>
        </p:spPr>
        <p:txBody>
          <a:bodyPr>
            <a:normAutofit lnSpcReduction="10000"/>
          </a:bodyPr>
          <a:lstStyle/>
          <a:p>
            <a:r>
              <a:rPr lang="en-US" dirty="0" smtClean="0">
                <a:latin typeface="Cambria Math" pitchFamily="18" charset="0"/>
                <a:ea typeface="Cambria Math" pitchFamily="18" charset="0"/>
              </a:rPr>
              <a:t>Orphan Drug Regulation 141/2000 (1999)</a:t>
            </a:r>
          </a:p>
          <a:p>
            <a:r>
              <a:rPr lang="en-US" dirty="0" smtClean="0">
                <a:latin typeface="Cambria Math" pitchFamily="18" charset="0"/>
                <a:ea typeface="Cambria Math" pitchFamily="18" charset="0"/>
              </a:rPr>
              <a:t>Rare </a:t>
            </a:r>
            <a:r>
              <a:rPr lang="en-US" dirty="0">
                <a:latin typeface="Cambria Math" pitchFamily="18" charset="0"/>
                <a:ea typeface="Cambria Math" pitchFamily="18" charset="0"/>
              </a:rPr>
              <a:t>disease = </a:t>
            </a:r>
            <a:r>
              <a:rPr lang="en-US" dirty="0" smtClean="0">
                <a:latin typeface="Cambria Math" pitchFamily="18" charset="0"/>
                <a:ea typeface="Cambria Math" pitchFamily="18" charset="0"/>
              </a:rPr>
              <a:t>prevalence </a:t>
            </a:r>
            <a:r>
              <a:rPr lang="en-US" dirty="0">
                <a:latin typeface="Cambria Math" pitchFamily="18" charset="0"/>
                <a:ea typeface="Cambria Math" pitchFamily="18" charset="0"/>
              </a:rPr>
              <a:t>&lt; 5 per </a:t>
            </a:r>
            <a:r>
              <a:rPr lang="en-US" dirty="0" smtClean="0">
                <a:latin typeface="Cambria Math" pitchFamily="18" charset="0"/>
                <a:ea typeface="Cambria Math" pitchFamily="18" charset="0"/>
              </a:rPr>
              <a:t>10,000</a:t>
            </a:r>
          </a:p>
          <a:p>
            <a:r>
              <a:rPr lang="en-US" dirty="0" smtClean="0">
                <a:latin typeface="Cambria Math" pitchFamily="18" charset="0"/>
                <a:ea typeface="Cambria Math" pitchFamily="18" charset="0"/>
              </a:rPr>
              <a:t>10 Year Market Exclusivity (6 + 4 years)</a:t>
            </a:r>
          </a:p>
          <a:p>
            <a:r>
              <a:rPr lang="en-US" dirty="0" smtClean="0">
                <a:latin typeface="Cambria Math" pitchFamily="18" charset="0"/>
                <a:ea typeface="Cambria Math" pitchFamily="18" charset="0"/>
              </a:rPr>
              <a:t>Must be Serious or Life threatening disease</a:t>
            </a:r>
          </a:p>
          <a:p>
            <a:r>
              <a:rPr lang="en-US" dirty="0" smtClean="0">
                <a:latin typeface="Cambria Math" pitchFamily="18" charset="0"/>
                <a:ea typeface="Cambria Math" pitchFamily="18" charset="0"/>
              </a:rPr>
              <a:t>Free Protocol </a:t>
            </a:r>
            <a:r>
              <a:rPr lang="en-US" dirty="0" smtClean="0">
                <a:latin typeface="Cambria Math" pitchFamily="18" charset="0"/>
                <a:ea typeface="Cambria Math" pitchFamily="18" charset="0"/>
              </a:rPr>
              <a:t>Assistance</a:t>
            </a:r>
            <a:r>
              <a:rPr lang="en-US" dirty="0" smtClean="0">
                <a:latin typeface="Cambria Math" pitchFamily="18" charset="0"/>
                <a:ea typeface="Cambria Math" pitchFamily="18" charset="0"/>
              </a:rPr>
              <a:t>; partial waiver filing fee</a:t>
            </a:r>
          </a:p>
          <a:p>
            <a:r>
              <a:rPr lang="en-US" dirty="0" smtClean="0">
                <a:latin typeface="Cambria Math" pitchFamily="18" charset="0"/>
                <a:ea typeface="Cambria Math" pitchFamily="18" charset="0"/>
              </a:rPr>
              <a:t>Tax credits by member state</a:t>
            </a:r>
          </a:p>
          <a:p>
            <a:r>
              <a:rPr lang="en-US" dirty="0" smtClean="0">
                <a:latin typeface="Cambria Math" pitchFamily="18" charset="0"/>
                <a:ea typeface="Cambria Math" pitchFamily="18" charset="0"/>
              </a:rPr>
              <a:t>Grants via 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Framework </a:t>
            </a:r>
          </a:p>
          <a:p>
            <a:r>
              <a:rPr lang="en-US" dirty="0" smtClean="0">
                <a:latin typeface="Cambria Math" pitchFamily="18" charset="0"/>
                <a:ea typeface="Cambria Math" pitchFamily="18" charset="0"/>
              </a:rPr>
              <a:t>COMP designates – 38 members </a:t>
            </a:r>
          </a:p>
          <a:p>
            <a:pPr lvl="1"/>
            <a:r>
              <a:rPr lang="en-US" dirty="0" smtClean="0">
                <a:latin typeface="Cambria Math" pitchFamily="18" charset="0"/>
                <a:ea typeface="Cambria Math" pitchFamily="18" charset="0"/>
              </a:rPr>
              <a:t>chair, 1 from each MS, 3 patient organization members, 3 from CHMP, 1 each Norway, Lichtenstein, Iceland, 1 from EC</a:t>
            </a:r>
          </a:p>
          <a:p>
            <a:r>
              <a:rPr lang="en-US" dirty="0" smtClean="0">
                <a:latin typeface="Cambria Math" pitchFamily="18" charset="0"/>
                <a:ea typeface="Cambria Math" pitchFamily="18" charset="0"/>
              </a:rPr>
              <a:t>864 designated;  68 approved orphan drugs</a:t>
            </a:r>
            <a:endParaRPr lang="en-US" dirty="0">
              <a:latin typeface="Cambria Math" pitchFamily="18" charset="0"/>
              <a:ea typeface="Cambria Math"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ffner Associates Logo.gif                                    00D681BFMacintosh HD                   BBA3A940:"/>
          <p:cNvPicPr>
            <a:picLocks noChangeAspect="1" noChangeArrowheads="1"/>
          </p:cNvPicPr>
          <p:nvPr/>
        </p:nvPicPr>
        <p:blipFill>
          <a:blip r:embed="rId3" cstate="print"/>
          <a:srcRect/>
          <a:stretch>
            <a:fillRect/>
          </a:stretch>
        </p:blipFill>
        <p:spPr bwMode="auto">
          <a:xfrm>
            <a:off x="7086600" y="6064588"/>
            <a:ext cx="2057400" cy="793412"/>
          </a:xfrm>
          <a:prstGeom prst="rect">
            <a:avLst/>
          </a:prstGeom>
          <a:noFill/>
        </p:spPr>
      </p:pic>
      <p:sp>
        <p:nvSpPr>
          <p:cNvPr id="2" name="Title 1"/>
          <p:cNvSpPr>
            <a:spLocks noGrp="1"/>
          </p:cNvSpPr>
          <p:nvPr>
            <p:ph type="title"/>
          </p:nvPr>
        </p:nvSpPr>
        <p:spPr/>
        <p:txBody>
          <a:bodyPr/>
          <a:lstStyle/>
          <a:p>
            <a:pPr algn="ctr"/>
            <a:r>
              <a:rPr lang="en-US" dirty="0" smtClean="0"/>
              <a:t>Japan’s Orphan Drug Policy</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latin typeface="Cambria Math" pitchFamily="18" charset="0"/>
                <a:ea typeface="Cambria Math" pitchFamily="18" charset="0"/>
              </a:rPr>
              <a:t>Orphan Drug Regulation</a:t>
            </a:r>
          </a:p>
          <a:p>
            <a:pPr lvl="1"/>
            <a:r>
              <a:rPr lang="en-US" dirty="0" smtClean="0">
                <a:latin typeface="Cambria Math" pitchFamily="18" charset="0"/>
                <a:ea typeface="Cambria Math" pitchFamily="18" charset="0"/>
              </a:rPr>
              <a:t>Pharmaceutical Affairs Law Amendment (1993)</a:t>
            </a:r>
          </a:p>
          <a:p>
            <a:r>
              <a:rPr lang="en-US" dirty="0" smtClean="0">
                <a:latin typeface="Cambria Math" pitchFamily="18" charset="0"/>
                <a:ea typeface="Cambria Math" pitchFamily="18" charset="0"/>
              </a:rPr>
              <a:t>Rare </a:t>
            </a:r>
            <a:r>
              <a:rPr lang="en-US" dirty="0">
                <a:latin typeface="Cambria Math" pitchFamily="18" charset="0"/>
                <a:ea typeface="Cambria Math" pitchFamily="18" charset="0"/>
              </a:rPr>
              <a:t>disease = </a:t>
            </a:r>
            <a:r>
              <a:rPr lang="en-US" dirty="0" smtClean="0">
                <a:latin typeface="Cambria Math" pitchFamily="18" charset="0"/>
                <a:ea typeface="Cambria Math" pitchFamily="18" charset="0"/>
              </a:rPr>
              <a:t>prevalence </a:t>
            </a:r>
            <a:r>
              <a:rPr lang="en-US" dirty="0">
                <a:latin typeface="Cambria Math" pitchFamily="18" charset="0"/>
                <a:ea typeface="Cambria Math" pitchFamily="18" charset="0"/>
              </a:rPr>
              <a:t>&lt; </a:t>
            </a:r>
            <a:r>
              <a:rPr lang="en-US" dirty="0" smtClean="0">
                <a:latin typeface="Cambria Math" pitchFamily="18" charset="0"/>
                <a:ea typeface="Cambria Math" pitchFamily="18" charset="0"/>
              </a:rPr>
              <a:t>50,000 (Population 120 million)</a:t>
            </a:r>
          </a:p>
          <a:p>
            <a:r>
              <a:rPr lang="en-US" dirty="0" smtClean="0">
                <a:latin typeface="Cambria Math" pitchFamily="18" charset="0"/>
                <a:ea typeface="Cambria Math" pitchFamily="18" charset="0"/>
              </a:rPr>
              <a:t>10 Year exclusivity</a:t>
            </a:r>
          </a:p>
          <a:p>
            <a:r>
              <a:rPr lang="en-US" dirty="0" smtClean="0">
                <a:latin typeface="Cambria Math" pitchFamily="18" charset="0"/>
                <a:ea typeface="Cambria Math" pitchFamily="18" charset="0"/>
              </a:rPr>
              <a:t>Various Tax Incentives</a:t>
            </a:r>
          </a:p>
          <a:p>
            <a:r>
              <a:rPr lang="en-US" dirty="0" smtClean="0">
                <a:latin typeface="Cambria Math" pitchFamily="18" charset="0"/>
                <a:ea typeface="Cambria Math" pitchFamily="18" charset="0"/>
              </a:rPr>
              <a:t>50% reimbursement of development cost</a:t>
            </a:r>
          </a:p>
          <a:p>
            <a:r>
              <a:rPr lang="en-US" dirty="0" smtClean="0">
                <a:latin typeface="Cambria Math" pitchFamily="18" charset="0"/>
                <a:ea typeface="Cambria Math" pitchFamily="18" charset="0"/>
              </a:rPr>
              <a:t>Designation must be for incurable disease with no alternative treatment</a:t>
            </a:r>
          </a:p>
          <a:p>
            <a:r>
              <a:rPr lang="en-US" dirty="0" smtClean="0">
                <a:latin typeface="Cambria Math" pitchFamily="18" charset="0"/>
                <a:ea typeface="Cambria Math" pitchFamily="18" charset="0"/>
              </a:rPr>
              <a:t>Marketing authorization via fast track</a:t>
            </a:r>
          </a:p>
          <a:p>
            <a:pPr>
              <a:buNone/>
            </a:pPr>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Japan</a:t>
            </a:r>
            <a:endParaRPr lang="en-US" dirty="0"/>
          </a:p>
        </p:txBody>
      </p:sp>
      <p:pic>
        <p:nvPicPr>
          <p:cNvPr id="2050" name="Picture 2" descr="Figure Outline of process for Orphan drug/medical device designation"/>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600200"/>
            <a:ext cx="8743736" cy="36195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affner Associates Logo.gif                                    00D681BFMacintosh HD                   BBA3A940:"/>
          <p:cNvPicPr>
            <a:picLocks noChangeAspect="1" noChangeArrowheads="1"/>
          </p:cNvPicPr>
          <p:nvPr/>
        </p:nvPicPr>
        <p:blipFill>
          <a:blip r:embed="rId3" cstate="print"/>
          <a:srcRect/>
          <a:stretch>
            <a:fillRect/>
          </a:stretch>
        </p:blipFill>
        <p:spPr bwMode="auto">
          <a:xfrm>
            <a:off x="7086600" y="6064588"/>
            <a:ext cx="2057400" cy="793412"/>
          </a:xfrm>
          <a:prstGeom prst="rect">
            <a:avLst/>
          </a:prstGeom>
          <a:noFill/>
        </p:spPr>
      </p:pic>
      <p:sp>
        <p:nvSpPr>
          <p:cNvPr id="4" name="TextBox 3"/>
          <p:cNvSpPr txBox="1"/>
          <p:nvPr/>
        </p:nvSpPr>
        <p:spPr>
          <a:xfrm>
            <a:off x="1676400" y="5695256"/>
            <a:ext cx="6819900" cy="369332"/>
          </a:xfrm>
          <a:prstGeom prst="rect">
            <a:avLst/>
          </a:prstGeom>
          <a:noFill/>
        </p:spPr>
        <p:txBody>
          <a:bodyPr wrap="square" rtlCol="0">
            <a:spAutoFit/>
          </a:bodyPr>
          <a:lstStyle/>
          <a:p>
            <a:r>
              <a:rPr lang="en-US" dirty="0" err="1" smtClean="0">
                <a:solidFill>
                  <a:prstClr val="black"/>
                </a:solidFill>
              </a:rPr>
              <a:t>Source:</a:t>
            </a:r>
            <a:r>
              <a:rPr lang="en-US" dirty="0" err="1" smtClean="0">
                <a:solidFill>
                  <a:prstClr val="black"/>
                </a:solidFill>
                <a:hlinkClick r:id="rId4"/>
              </a:rPr>
              <a:t>MHLW</a:t>
            </a:r>
            <a:r>
              <a:rPr lang="en-US" dirty="0" smtClean="0">
                <a:solidFill>
                  <a:prstClr val="black"/>
                </a:solidFill>
                <a:hlinkClick r:id="rId4"/>
              </a:rPr>
              <a:t> Orphan Product Designation System</a:t>
            </a:r>
            <a:endParaRPr lang="en-US" dirty="0">
              <a:solidFill>
                <a:prstClr val="black"/>
              </a:solidFill>
            </a:endParaRPr>
          </a:p>
        </p:txBody>
      </p:sp>
    </p:spTree>
    <p:extLst>
      <p:ext uri="{BB962C8B-B14F-4D97-AF65-F5344CB8AC3E}">
        <p14:creationId xmlns:p14="http://schemas.microsoft.com/office/powerpoint/2010/main" xmlns="" val="382296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849357149"/>
              </p:ext>
            </p:extLst>
          </p:nvPr>
        </p:nvGraphicFramePr>
        <p:xfrm>
          <a:off x="381000" y="914400"/>
          <a:ext cx="8610600" cy="4929732"/>
        </p:xfrm>
        <a:graphic>
          <a:graphicData uri="http://schemas.openxmlformats.org/drawingml/2006/table">
            <a:tbl>
              <a:tblPr firstRow="1" bandRow="1">
                <a:tableStyleId>{5C22544A-7EE6-4342-B048-85BDC9FD1C3A}</a:tableStyleId>
              </a:tblPr>
              <a:tblGrid>
                <a:gridCol w="1371600"/>
                <a:gridCol w="4368800"/>
                <a:gridCol w="2870200"/>
              </a:tblGrid>
              <a:tr h="457200">
                <a:tc>
                  <a:txBody>
                    <a:bodyPr/>
                    <a:lstStyle/>
                    <a:p>
                      <a:r>
                        <a:rPr lang="en-US" sz="1400" dirty="0" smtClean="0">
                          <a:latin typeface="Cambria Math" pitchFamily="18" charset="0"/>
                          <a:ea typeface="Cambria Math" pitchFamily="18" charset="0"/>
                        </a:rPr>
                        <a:t>Nation</a:t>
                      </a:r>
                      <a:endParaRPr lang="en-US" sz="1400" dirty="0">
                        <a:latin typeface="Cambria Math" pitchFamily="18" charset="0"/>
                        <a:ea typeface="Cambria Math" pitchFamily="18" charset="0"/>
                      </a:endParaRPr>
                    </a:p>
                  </a:txBody>
                  <a:tcPr/>
                </a:tc>
                <a:tc>
                  <a:txBody>
                    <a:bodyPr/>
                    <a:lstStyle/>
                    <a:p>
                      <a:r>
                        <a:rPr lang="en-US" sz="1400" dirty="0" smtClean="0">
                          <a:latin typeface="Cambria Math" pitchFamily="18" charset="0"/>
                          <a:ea typeface="Cambria Math" pitchFamily="18" charset="0"/>
                        </a:rPr>
                        <a:t>Programs</a:t>
                      </a:r>
                      <a:endParaRPr lang="en-US" sz="1400" dirty="0">
                        <a:latin typeface="Cambria Math" pitchFamily="18" charset="0"/>
                        <a:ea typeface="Cambria Math" pitchFamily="18" charset="0"/>
                      </a:endParaRPr>
                    </a:p>
                  </a:txBody>
                  <a:tcPr/>
                </a:tc>
                <a:tc>
                  <a:txBody>
                    <a:bodyPr/>
                    <a:lstStyle/>
                    <a:p>
                      <a:r>
                        <a:rPr lang="en-US" sz="1400" dirty="0" smtClean="0">
                          <a:latin typeface="Cambria Math" pitchFamily="18" charset="0"/>
                          <a:ea typeface="Cambria Math" pitchFamily="18" charset="0"/>
                        </a:rPr>
                        <a:t>Challenges</a:t>
                      </a:r>
                      <a:endParaRPr lang="en-US" sz="1400" dirty="0">
                        <a:latin typeface="Cambria Math" pitchFamily="18" charset="0"/>
                        <a:ea typeface="Cambria Math" pitchFamily="18" charset="0"/>
                      </a:endParaRPr>
                    </a:p>
                  </a:txBody>
                  <a:tcPr/>
                </a:tc>
              </a:tr>
              <a:tr h="762000">
                <a:tc>
                  <a:txBody>
                    <a:bodyPr/>
                    <a:lstStyle/>
                    <a:p>
                      <a:r>
                        <a:rPr lang="en-US" sz="1400" dirty="0" smtClean="0">
                          <a:latin typeface="Cambria Math" pitchFamily="18" charset="0"/>
                          <a:ea typeface="Cambria Math" pitchFamily="18" charset="0"/>
                        </a:rPr>
                        <a:t>India </a:t>
                      </a:r>
                      <a:endParaRPr lang="en-US" sz="1400" dirty="0">
                        <a:latin typeface="Cambria Math" pitchFamily="18" charset="0"/>
                        <a:ea typeface="Cambria Math" pitchFamily="18" charset="0"/>
                      </a:endParaRPr>
                    </a:p>
                  </a:txBody>
                  <a:tcPr/>
                </a:tc>
                <a:tc>
                  <a:txBody>
                    <a:bodyPr/>
                    <a:lstStyle/>
                    <a:p>
                      <a:r>
                        <a:rPr kumimoji="0" lang="en-US" sz="1400" b="0" i="0" kern="1200" dirty="0" smtClean="0">
                          <a:solidFill>
                            <a:schemeClr val="dk1"/>
                          </a:solidFill>
                          <a:effectLst/>
                          <a:latin typeface="Cambria Math" pitchFamily="18" charset="0"/>
                          <a:ea typeface="Cambria Math" pitchFamily="18" charset="0"/>
                          <a:cs typeface="+mn-cs"/>
                        </a:rPr>
                        <a:t>Indian Drugs Manufactures Association(2001) requested the government to institute the Orphan Drug Act.</a:t>
                      </a:r>
                      <a:endParaRPr lang="en-US" sz="1400" dirty="0">
                        <a:latin typeface="Cambria Math" pitchFamily="18" charset="0"/>
                        <a:ea typeface="Cambria Math" pitchFamily="18" charset="0"/>
                      </a:endParaRPr>
                    </a:p>
                  </a:txBody>
                  <a:tcPr/>
                </a:tc>
                <a:tc>
                  <a:txBody>
                    <a:bodyPr/>
                    <a:lstStyle/>
                    <a:p>
                      <a:r>
                        <a:rPr lang="en-US" sz="1400" dirty="0" smtClean="0">
                          <a:latin typeface="Cambria Math" pitchFamily="18" charset="0"/>
                          <a:ea typeface="Cambria Math" pitchFamily="18" charset="0"/>
                        </a:rPr>
                        <a:t>Enforcing Patent Laws and Market exclusivity</a:t>
                      </a:r>
                      <a:endParaRPr lang="en-US" sz="1400" dirty="0">
                        <a:latin typeface="Cambria Math" pitchFamily="18" charset="0"/>
                        <a:ea typeface="Cambria Math" pitchFamily="18" charset="0"/>
                      </a:endParaRPr>
                    </a:p>
                  </a:txBody>
                  <a:tcPr/>
                </a:tc>
              </a:tr>
              <a:tr h="762000">
                <a:tc>
                  <a:txBody>
                    <a:bodyPr/>
                    <a:lstStyle/>
                    <a:p>
                      <a:r>
                        <a:rPr lang="en-US" sz="1400" dirty="0" smtClean="0">
                          <a:latin typeface="Cambria Math" pitchFamily="18" charset="0"/>
                          <a:ea typeface="Cambria Math" pitchFamily="18" charset="0"/>
                        </a:rPr>
                        <a:t>Taiwan</a:t>
                      </a:r>
                      <a:endParaRPr lang="en-US" sz="1400" dirty="0">
                        <a:latin typeface="Cambria Math" pitchFamily="18" charset="0"/>
                        <a:ea typeface="Cambria Math" pitchFamily="18" charset="0"/>
                      </a:endParaRPr>
                    </a:p>
                  </a:txBody>
                  <a:tcPr/>
                </a:tc>
                <a:tc>
                  <a:txBody>
                    <a:bodyPr/>
                    <a:lstStyle/>
                    <a:p>
                      <a:r>
                        <a:rPr lang="en-US" sz="1400" dirty="0" smtClean="0">
                          <a:latin typeface="Cambria Math" pitchFamily="18" charset="0"/>
                          <a:ea typeface="Cambria Math" pitchFamily="18" charset="0"/>
                        </a:rPr>
                        <a:t>Rare Disease and Orphan Drug</a:t>
                      </a:r>
                      <a:r>
                        <a:rPr lang="en-US" sz="1400" baseline="0" dirty="0" smtClean="0">
                          <a:latin typeface="Cambria Math" pitchFamily="18" charset="0"/>
                          <a:ea typeface="Cambria Math" pitchFamily="18" charset="0"/>
                        </a:rPr>
                        <a:t> Act (2009)</a:t>
                      </a:r>
                    </a:p>
                    <a:p>
                      <a:r>
                        <a:rPr lang="en-US" sz="1400" baseline="0" dirty="0" smtClean="0">
                          <a:latin typeface="Cambria Math" pitchFamily="18" charset="0"/>
                          <a:ea typeface="Cambria Math" pitchFamily="18" charset="0"/>
                        </a:rPr>
                        <a:t>159 classified rare diseases</a:t>
                      </a:r>
                    </a:p>
                    <a:p>
                      <a:r>
                        <a:rPr lang="en-US" sz="1400" baseline="0" dirty="0" smtClean="0">
                          <a:latin typeface="Cambria Math" pitchFamily="18" charset="0"/>
                          <a:ea typeface="Cambria Math" pitchFamily="18" charset="0"/>
                        </a:rPr>
                        <a:t>77 approved orphan products</a:t>
                      </a:r>
                    </a:p>
                  </a:txBody>
                  <a:tcPr/>
                </a:tc>
                <a:tc>
                  <a:txBody>
                    <a:bodyPr/>
                    <a:lstStyle/>
                    <a:p>
                      <a:r>
                        <a:rPr lang="en-US" sz="1400" dirty="0" smtClean="0">
                          <a:latin typeface="Cambria Math" pitchFamily="18" charset="0"/>
                          <a:ea typeface="Cambria Math" pitchFamily="18" charset="0"/>
                        </a:rPr>
                        <a:t>Regulation</a:t>
                      </a:r>
                      <a:r>
                        <a:rPr lang="en-US" sz="1400" baseline="0" dirty="0" smtClean="0">
                          <a:latin typeface="Cambria Math" pitchFamily="18" charset="0"/>
                          <a:ea typeface="Cambria Math" pitchFamily="18" charset="0"/>
                        </a:rPr>
                        <a:t> Efficiency</a:t>
                      </a:r>
                    </a:p>
                    <a:p>
                      <a:r>
                        <a:rPr lang="en-US" sz="1400" dirty="0" smtClean="0">
                          <a:latin typeface="Cambria Math" pitchFamily="18" charset="0"/>
                          <a:ea typeface="Cambria Math" pitchFamily="18" charset="0"/>
                        </a:rPr>
                        <a:t>Safety Measures</a:t>
                      </a:r>
                    </a:p>
                    <a:p>
                      <a:r>
                        <a:rPr lang="en-US" sz="1400" dirty="0" smtClean="0">
                          <a:latin typeface="Cambria Math" pitchFamily="18" charset="0"/>
                          <a:ea typeface="Cambria Math" pitchFamily="18" charset="0"/>
                        </a:rPr>
                        <a:t>Local drug development</a:t>
                      </a:r>
                      <a:endParaRPr lang="en-US" sz="1400" dirty="0">
                        <a:latin typeface="Cambria Math" pitchFamily="18" charset="0"/>
                        <a:ea typeface="Cambria Math" pitchFamily="18" charset="0"/>
                      </a:endParaRPr>
                    </a:p>
                  </a:txBody>
                  <a:tcPr/>
                </a:tc>
              </a:tr>
              <a:tr h="566284">
                <a:tc>
                  <a:txBody>
                    <a:bodyPr/>
                    <a:lstStyle/>
                    <a:p>
                      <a:r>
                        <a:rPr lang="en-US" sz="1400" dirty="0" smtClean="0">
                          <a:latin typeface="Cambria Math" pitchFamily="18" charset="0"/>
                          <a:ea typeface="Cambria Math" pitchFamily="18" charset="0"/>
                        </a:rPr>
                        <a:t>South Korea</a:t>
                      </a:r>
                      <a:endParaRPr lang="en-US" sz="1400" dirty="0">
                        <a:latin typeface="Cambria Math" pitchFamily="18" charset="0"/>
                        <a:ea typeface="Cambria Math" pitchFamily="18" charset="0"/>
                      </a:endParaRPr>
                    </a:p>
                  </a:txBody>
                  <a:tcPr/>
                </a:tc>
                <a:tc>
                  <a:txBody>
                    <a:bodyPr/>
                    <a:lstStyle/>
                    <a:p>
                      <a:r>
                        <a:rPr lang="en-US" sz="1400" dirty="0" smtClean="0">
                          <a:latin typeface="Cambria Math" pitchFamily="18" charset="0"/>
                          <a:ea typeface="Cambria Math" pitchFamily="18" charset="0"/>
                        </a:rPr>
                        <a:t>Designation = Prevalence</a:t>
                      </a:r>
                      <a:r>
                        <a:rPr lang="en-US" sz="1400" baseline="0" dirty="0" smtClean="0">
                          <a:latin typeface="Cambria Math" pitchFamily="18" charset="0"/>
                          <a:ea typeface="Cambria Math" pitchFamily="18" charset="0"/>
                        </a:rPr>
                        <a:t> &lt; 20,000 and diseases with no treatment in Korea</a:t>
                      </a:r>
                      <a:endParaRPr lang="en-US" sz="1400" dirty="0" smtClean="0">
                        <a:latin typeface="Cambria Math" pitchFamily="18" charset="0"/>
                        <a:ea typeface="Cambria Math" pitchFamily="18" charset="0"/>
                      </a:endParaRPr>
                    </a:p>
                    <a:p>
                      <a:r>
                        <a:rPr lang="en-US" sz="1400" dirty="0" smtClean="0">
                          <a:latin typeface="Cambria Math" pitchFamily="18" charset="0"/>
                          <a:ea typeface="Cambria Math" pitchFamily="18" charset="0"/>
                        </a:rPr>
                        <a:t>130 Orphan products approved</a:t>
                      </a:r>
                      <a:endParaRPr lang="en-US" sz="1400" dirty="0">
                        <a:latin typeface="Cambria Math" pitchFamily="18" charset="0"/>
                        <a:ea typeface="Cambria Math" pitchFamily="18" charset="0"/>
                      </a:endParaRPr>
                    </a:p>
                  </a:txBody>
                  <a:tcPr/>
                </a:tc>
                <a:tc>
                  <a:txBody>
                    <a:bodyPr/>
                    <a:lstStyle/>
                    <a:p>
                      <a:r>
                        <a:rPr lang="en-US" sz="1400" dirty="0" smtClean="0">
                          <a:latin typeface="Cambria Math" pitchFamily="18" charset="0"/>
                          <a:ea typeface="Cambria Math" pitchFamily="18" charset="0"/>
                        </a:rPr>
                        <a:t>Regulation through KFDA</a:t>
                      </a:r>
                    </a:p>
                    <a:p>
                      <a:r>
                        <a:rPr lang="en-US" sz="1400" dirty="0" smtClean="0">
                          <a:latin typeface="Cambria Math" pitchFamily="18" charset="0"/>
                          <a:ea typeface="Cambria Math" pitchFamily="18" charset="0"/>
                        </a:rPr>
                        <a:t>Usage</a:t>
                      </a:r>
                      <a:r>
                        <a:rPr lang="en-US" sz="1400" baseline="0" dirty="0" smtClean="0">
                          <a:latin typeface="Cambria Math" pitchFamily="18" charset="0"/>
                          <a:ea typeface="Cambria Math" pitchFamily="18" charset="0"/>
                        </a:rPr>
                        <a:t> limitations</a:t>
                      </a:r>
                      <a:endParaRPr lang="en-US" sz="1400" dirty="0">
                        <a:latin typeface="Cambria Math" pitchFamily="18" charset="0"/>
                        <a:ea typeface="Cambria Math" pitchFamily="18" charset="0"/>
                      </a:endParaRPr>
                    </a:p>
                  </a:txBody>
                  <a:tcPr/>
                </a:tc>
              </a:tr>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mbria Math" pitchFamily="18" charset="0"/>
                          <a:ea typeface="Cambria Math" pitchFamily="18" charset="0"/>
                        </a:rPr>
                        <a:t>Hong Kong</a:t>
                      </a:r>
                    </a:p>
                    <a:p>
                      <a:endParaRPr lang="en-US" sz="1400" dirty="0">
                        <a:latin typeface="Cambria Math" pitchFamily="18" charset="0"/>
                        <a:ea typeface="Cambria Math" pitchFamily="18" charset="0"/>
                      </a:endParaRPr>
                    </a:p>
                  </a:txBody>
                  <a:tcPr/>
                </a:tc>
                <a:tc>
                  <a:txBody>
                    <a:bodyPr/>
                    <a:lstStyle/>
                    <a:p>
                      <a:r>
                        <a:rPr lang="en-US" sz="1400" dirty="0" smtClean="0">
                          <a:latin typeface="Cambria Math" pitchFamily="18" charset="0"/>
                          <a:ea typeface="Cambria Math" pitchFamily="18" charset="0"/>
                        </a:rPr>
                        <a:t>New Chemical Entity Registration Process</a:t>
                      </a:r>
                      <a:endParaRPr lang="en-US" sz="1400" dirty="0">
                        <a:latin typeface="Cambria Math" pitchFamily="18" charset="0"/>
                        <a:ea typeface="Cambria Math" pitchFamily="18" charset="0"/>
                      </a:endParaRPr>
                    </a:p>
                  </a:txBody>
                  <a:tcPr/>
                </a:tc>
                <a:tc>
                  <a:txBody>
                    <a:bodyPr/>
                    <a:lstStyle/>
                    <a:p>
                      <a:r>
                        <a:rPr lang="en-US" sz="1400" dirty="0" smtClean="0">
                          <a:latin typeface="Cambria Math" pitchFamily="18" charset="0"/>
                          <a:ea typeface="Cambria Math" pitchFamily="18" charset="0"/>
                        </a:rPr>
                        <a:t>Process</a:t>
                      </a:r>
                      <a:r>
                        <a:rPr lang="en-US" sz="1400" baseline="0" dirty="0" smtClean="0">
                          <a:latin typeface="Cambria Math" pitchFamily="18" charset="0"/>
                          <a:ea typeface="Cambria Math" pitchFamily="18" charset="0"/>
                        </a:rPr>
                        <a:t> Time</a:t>
                      </a:r>
                      <a:endParaRPr lang="en-US" sz="1400" dirty="0">
                        <a:latin typeface="Cambria Math" pitchFamily="18" charset="0"/>
                        <a:ea typeface="Cambria Math" pitchFamily="18" charset="0"/>
                      </a:endParaRPr>
                    </a:p>
                  </a:txBody>
                  <a:tcPr/>
                </a:tc>
              </a:tr>
              <a:tr h="566284">
                <a:tc>
                  <a:txBody>
                    <a:bodyPr/>
                    <a:lstStyle/>
                    <a:p>
                      <a:r>
                        <a:rPr lang="en-US" sz="1400" dirty="0" smtClean="0">
                          <a:latin typeface="Cambria Math" pitchFamily="18" charset="0"/>
                          <a:ea typeface="Cambria Math" pitchFamily="18" charset="0"/>
                        </a:rPr>
                        <a:t>Singapore</a:t>
                      </a:r>
                      <a:endParaRPr lang="en-US" sz="1400" dirty="0">
                        <a:latin typeface="Cambria Math" pitchFamily="18" charset="0"/>
                        <a:ea typeface="Cambria Math" pitchFamily="18" charset="0"/>
                      </a:endParaRPr>
                    </a:p>
                  </a:txBody>
                  <a:tcPr/>
                </a:tc>
                <a:tc>
                  <a:txBody>
                    <a:bodyPr/>
                    <a:lstStyle/>
                    <a:p>
                      <a:r>
                        <a:rPr lang="en-US" sz="1400" dirty="0" smtClean="0">
                          <a:latin typeface="Cambria Math" pitchFamily="18" charset="0"/>
                          <a:ea typeface="Cambria Math" pitchFamily="18" charset="0"/>
                        </a:rPr>
                        <a:t>Singapore’s Medicine Act -Inactive</a:t>
                      </a:r>
                      <a:endParaRPr lang="en-US" sz="1400" dirty="0">
                        <a:latin typeface="Cambria Math" pitchFamily="18" charset="0"/>
                        <a:ea typeface="Cambria Math" pitchFamily="18" charset="0"/>
                      </a:endParaRPr>
                    </a:p>
                  </a:txBody>
                  <a:tcPr/>
                </a:tc>
                <a:tc>
                  <a:txBody>
                    <a:bodyPr/>
                    <a:lstStyle/>
                    <a:p>
                      <a:r>
                        <a:rPr lang="en-US" sz="1400" dirty="0" smtClean="0">
                          <a:latin typeface="Cambria Math" pitchFamily="18" charset="0"/>
                          <a:ea typeface="Cambria Math" pitchFamily="18" charset="0"/>
                        </a:rPr>
                        <a:t>Definition is unclear; there is mentioning yet no details</a:t>
                      </a:r>
                      <a:endParaRPr lang="en-US" sz="1400" dirty="0">
                        <a:latin typeface="Cambria Math" pitchFamily="18" charset="0"/>
                        <a:ea typeface="Cambria Math" pitchFamily="18" charset="0"/>
                      </a:endParaRPr>
                    </a:p>
                  </a:txBody>
                  <a:tcPr/>
                </a:tc>
              </a:tr>
              <a:tr h="566284">
                <a:tc>
                  <a:txBody>
                    <a:bodyPr/>
                    <a:lstStyle/>
                    <a:p>
                      <a:r>
                        <a:rPr lang="en-US" sz="1400" dirty="0" smtClean="0">
                          <a:latin typeface="Cambria Math" pitchFamily="18" charset="0"/>
                          <a:ea typeface="Cambria Math" pitchFamily="18" charset="0"/>
                        </a:rPr>
                        <a:t>South Africa</a:t>
                      </a:r>
                      <a:endParaRPr lang="en-US" sz="1400" dirty="0">
                        <a:latin typeface="Cambria Math" pitchFamily="18" charset="0"/>
                        <a:ea typeface="Cambria Math" pitchFamily="18" charset="0"/>
                      </a:endParaRPr>
                    </a:p>
                  </a:txBody>
                  <a:tcPr/>
                </a:tc>
                <a:tc>
                  <a:txBody>
                    <a:bodyPr/>
                    <a:lstStyle/>
                    <a:p>
                      <a:r>
                        <a:rPr lang="en-US" sz="1400" dirty="0" smtClean="0">
                          <a:latin typeface="Cambria Math" pitchFamily="18" charset="0"/>
                          <a:ea typeface="Cambria Math" pitchFamily="18" charset="0"/>
                        </a:rPr>
                        <a:t>South African Foundation for</a:t>
                      </a:r>
                      <a:r>
                        <a:rPr lang="en-US" sz="1400" baseline="0" dirty="0" smtClean="0">
                          <a:latin typeface="Cambria Math" pitchFamily="18" charset="0"/>
                          <a:ea typeface="Cambria Math" pitchFamily="18" charset="0"/>
                        </a:rPr>
                        <a:t> </a:t>
                      </a:r>
                      <a:r>
                        <a:rPr lang="en-US" sz="1400" dirty="0" smtClean="0">
                          <a:latin typeface="Cambria Math" pitchFamily="18" charset="0"/>
                          <a:ea typeface="Cambria Math" pitchFamily="18" charset="0"/>
                        </a:rPr>
                        <a:t>Rare Disorders</a:t>
                      </a:r>
                      <a:endParaRPr lang="en-US" sz="1400" dirty="0">
                        <a:latin typeface="Cambria Math" pitchFamily="18" charset="0"/>
                        <a:ea typeface="Cambria Math" pitchFamily="18" charset="0"/>
                      </a:endParaRPr>
                    </a:p>
                  </a:txBody>
                  <a:tcPr/>
                </a:tc>
                <a:tc>
                  <a:txBody>
                    <a:bodyPr/>
                    <a:lstStyle/>
                    <a:p>
                      <a:r>
                        <a:rPr lang="en-US" sz="1400" dirty="0" smtClean="0">
                          <a:latin typeface="Cambria Math" pitchFamily="18" charset="0"/>
                          <a:ea typeface="Cambria Math" pitchFamily="18" charset="0"/>
                        </a:rPr>
                        <a:t>No</a:t>
                      </a:r>
                      <a:r>
                        <a:rPr lang="en-US" sz="1400" baseline="0" dirty="0" smtClean="0">
                          <a:latin typeface="Cambria Math" pitchFamily="18" charset="0"/>
                          <a:ea typeface="Cambria Math" pitchFamily="18" charset="0"/>
                        </a:rPr>
                        <a:t> strength, compliance, funding</a:t>
                      </a:r>
                      <a:endParaRPr lang="en-US" sz="1400" dirty="0">
                        <a:latin typeface="Cambria Math" pitchFamily="18" charset="0"/>
                        <a:ea typeface="Cambria Math" pitchFamily="18" charset="0"/>
                      </a:endParaRPr>
                    </a:p>
                  </a:txBody>
                  <a:tcPr/>
                </a:tc>
              </a:tr>
              <a:tr h="566284">
                <a:tc>
                  <a:txBody>
                    <a:bodyPr/>
                    <a:lstStyle/>
                    <a:p>
                      <a:r>
                        <a:rPr lang="en-US" sz="1400" dirty="0" smtClean="0">
                          <a:latin typeface="Cambria Math" pitchFamily="18" charset="0"/>
                          <a:ea typeface="Cambria Math" pitchFamily="18" charset="0"/>
                        </a:rPr>
                        <a:t>Australia</a:t>
                      </a:r>
                      <a:endParaRPr lang="en-US" sz="1400" dirty="0">
                        <a:latin typeface="Cambria Math" pitchFamily="18" charset="0"/>
                        <a:ea typeface="Cambria Math" pitchFamily="18" charset="0"/>
                      </a:endParaRPr>
                    </a:p>
                  </a:txBody>
                  <a:tcPr/>
                </a:tc>
                <a:tc>
                  <a:txBody>
                    <a:bodyPr/>
                    <a:lstStyle/>
                    <a:p>
                      <a:r>
                        <a:rPr lang="en-US" sz="1400" dirty="0" smtClean="0">
                          <a:latin typeface="Cambria Math" pitchFamily="18" charset="0"/>
                          <a:ea typeface="Cambria Math" pitchFamily="18" charset="0"/>
                        </a:rPr>
                        <a:t>Designation = Prevalence</a:t>
                      </a:r>
                      <a:r>
                        <a:rPr lang="en-US" sz="1400" baseline="0" dirty="0" smtClean="0">
                          <a:latin typeface="Cambria Math" pitchFamily="18" charset="0"/>
                          <a:ea typeface="Cambria Math" pitchFamily="18" charset="0"/>
                        </a:rPr>
                        <a:t> &lt; 2,000</a:t>
                      </a:r>
                    </a:p>
                    <a:p>
                      <a:r>
                        <a:rPr lang="en-US" sz="1400" baseline="0" dirty="0" smtClean="0">
                          <a:latin typeface="Cambria Math" pitchFamily="18" charset="0"/>
                          <a:ea typeface="Cambria Math" pitchFamily="18" charset="0"/>
                        </a:rPr>
                        <a:t>Focused on particular populations</a:t>
                      </a:r>
                      <a:endParaRPr lang="en-US" sz="1400" dirty="0">
                        <a:latin typeface="Cambria Math" pitchFamily="18" charset="0"/>
                        <a:ea typeface="Cambria Math" pitchFamily="18" charset="0"/>
                      </a:endParaRPr>
                    </a:p>
                  </a:txBody>
                  <a:tcPr/>
                </a:tc>
                <a:tc>
                  <a:txBody>
                    <a:bodyPr/>
                    <a:lstStyle/>
                    <a:p>
                      <a:r>
                        <a:rPr lang="en-US" sz="1400" dirty="0" smtClean="0">
                          <a:latin typeface="Cambria Math" pitchFamily="18" charset="0"/>
                          <a:ea typeface="Cambria Math" pitchFamily="18" charset="0"/>
                        </a:rPr>
                        <a:t>Not defined in law</a:t>
                      </a:r>
                    </a:p>
                    <a:p>
                      <a:endParaRPr lang="en-US" sz="1400" dirty="0">
                        <a:latin typeface="Cambria Math" pitchFamily="18" charset="0"/>
                        <a:ea typeface="Cambria Math" pitchFamily="18" charset="0"/>
                      </a:endParaRPr>
                    </a:p>
                  </a:txBody>
                  <a:tcPr/>
                </a:tc>
              </a:tr>
            </a:tbl>
          </a:graphicData>
        </a:graphic>
      </p:graphicFrame>
      <p:sp>
        <p:nvSpPr>
          <p:cNvPr id="3" name="Title 2"/>
          <p:cNvSpPr>
            <a:spLocks noGrp="1"/>
          </p:cNvSpPr>
          <p:nvPr>
            <p:ph type="title"/>
          </p:nvPr>
        </p:nvSpPr>
        <p:spPr>
          <a:xfrm>
            <a:off x="228600" y="76200"/>
            <a:ext cx="8229600" cy="808038"/>
          </a:xfrm>
        </p:spPr>
        <p:txBody>
          <a:bodyPr/>
          <a:lstStyle/>
          <a:p>
            <a:r>
              <a:rPr lang="en-US" dirty="0" smtClean="0"/>
              <a:t>Other Nations</a:t>
            </a:r>
            <a:endParaRPr lang="en-US" dirty="0"/>
          </a:p>
        </p:txBody>
      </p:sp>
      <p:pic>
        <p:nvPicPr>
          <p:cNvPr id="5" name="Picture 2" descr="Haffner Associates Logo.gif                                    00D681BFMacintosh HD                   BBA3A940:"/>
          <p:cNvPicPr>
            <a:picLocks noChangeAspect="1" noChangeArrowheads="1"/>
          </p:cNvPicPr>
          <p:nvPr/>
        </p:nvPicPr>
        <p:blipFill>
          <a:blip r:embed="rId3" cstate="print"/>
          <a:srcRect/>
          <a:stretch>
            <a:fillRect/>
          </a:stretch>
        </p:blipFill>
        <p:spPr bwMode="auto">
          <a:xfrm>
            <a:off x="7086600" y="6064588"/>
            <a:ext cx="2057400" cy="793412"/>
          </a:xfrm>
          <a:prstGeom prst="rect">
            <a:avLst/>
          </a:prstGeom>
          <a:noFill/>
        </p:spPr>
      </p:pic>
      <p:sp>
        <p:nvSpPr>
          <p:cNvPr id="6" name="TextBox 5"/>
          <p:cNvSpPr txBox="1"/>
          <p:nvPr/>
        </p:nvSpPr>
        <p:spPr>
          <a:xfrm>
            <a:off x="2590800" y="5943600"/>
            <a:ext cx="4724400" cy="461665"/>
          </a:xfrm>
          <a:prstGeom prst="rect">
            <a:avLst/>
          </a:prstGeom>
          <a:noFill/>
        </p:spPr>
        <p:txBody>
          <a:bodyPr wrap="square" rtlCol="0">
            <a:spAutoFit/>
          </a:bodyPr>
          <a:lstStyle/>
          <a:p>
            <a:r>
              <a:rPr lang="en-US" sz="1200" dirty="0" smtClean="0"/>
              <a:t>Source: Sharma, Abraham, </a:t>
            </a:r>
            <a:r>
              <a:rPr lang="en-US" sz="1200" dirty="0" err="1" smtClean="0"/>
              <a:t>Manas</a:t>
            </a:r>
            <a:r>
              <a:rPr lang="en-US" sz="1200" dirty="0" smtClean="0"/>
              <a:t>, &amp; </a:t>
            </a:r>
            <a:r>
              <a:rPr lang="en-US" sz="1200" dirty="0" err="1" smtClean="0"/>
              <a:t>Dushyant</a:t>
            </a:r>
            <a:r>
              <a:rPr lang="en-US" sz="1200" dirty="0" smtClean="0"/>
              <a:t>. "Orphan Drug: Development Trends and Strategies." </a:t>
            </a:r>
            <a:endParaRPr lang="en-US" sz="1200" dirty="0"/>
          </a:p>
        </p:txBody>
      </p:sp>
    </p:spTree>
    <p:extLst>
      <p:ext uri="{BB962C8B-B14F-4D97-AF65-F5344CB8AC3E}">
        <p14:creationId xmlns:p14="http://schemas.microsoft.com/office/powerpoint/2010/main" xmlns="" val="4197309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ffner Associates Logo.gif                                    00D681BFMacintosh HD                   BBA3A940:"/>
          <p:cNvPicPr>
            <a:picLocks noChangeAspect="1" noChangeArrowheads="1"/>
          </p:cNvPicPr>
          <p:nvPr/>
        </p:nvPicPr>
        <p:blipFill>
          <a:blip r:embed="rId3" cstate="print"/>
          <a:srcRect/>
          <a:stretch>
            <a:fillRect/>
          </a:stretch>
        </p:blipFill>
        <p:spPr bwMode="auto">
          <a:xfrm>
            <a:off x="7086600" y="6064588"/>
            <a:ext cx="2057400" cy="793412"/>
          </a:xfrm>
          <a:prstGeom prst="rect">
            <a:avLst/>
          </a:prstGeom>
          <a:noFill/>
        </p:spPr>
      </p:pic>
      <p:sp>
        <p:nvSpPr>
          <p:cNvPr id="2" name="Title 1"/>
          <p:cNvSpPr>
            <a:spLocks noGrp="1"/>
          </p:cNvSpPr>
          <p:nvPr>
            <p:ph type="title"/>
          </p:nvPr>
        </p:nvSpPr>
        <p:spPr/>
        <p:txBody>
          <a:bodyPr/>
          <a:lstStyle/>
          <a:p>
            <a:pPr algn="ctr"/>
            <a:r>
              <a:rPr lang="en-US" dirty="0" smtClean="0"/>
              <a:t>Global Cooperation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Cambria Math" pitchFamily="18" charset="0"/>
                <a:ea typeface="Cambria Math" pitchFamily="18" charset="0"/>
              </a:rPr>
              <a:t>Improving – orphan diseases do not know territorial boundaries</a:t>
            </a:r>
          </a:p>
          <a:p>
            <a:r>
              <a:rPr lang="en-US" dirty="0" smtClean="0">
                <a:latin typeface="Cambria Math" pitchFamily="18" charset="0"/>
                <a:ea typeface="Cambria Math" pitchFamily="18" charset="0"/>
              </a:rPr>
              <a:t>Approval Process – can have joint US/EU review and approval.  Is cumbersome</a:t>
            </a:r>
          </a:p>
          <a:p>
            <a:r>
              <a:rPr lang="en-US" dirty="0" smtClean="0">
                <a:latin typeface="Cambria Math" pitchFamily="18" charset="0"/>
                <a:ea typeface="Cambria Math" pitchFamily="18" charset="0"/>
              </a:rPr>
              <a:t>OOPD and COMP – regular meetings</a:t>
            </a:r>
          </a:p>
          <a:p>
            <a:r>
              <a:rPr lang="en-US" dirty="0" smtClean="0">
                <a:latin typeface="Cambria Math" pitchFamily="18" charset="0"/>
                <a:ea typeface="Cambria Math" pitchFamily="18" charset="0"/>
              </a:rPr>
              <a:t>Designation application – US/EU – same format</a:t>
            </a:r>
          </a:p>
          <a:p>
            <a:r>
              <a:rPr lang="en-US" dirty="0" smtClean="0">
                <a:latin typeface="Cambria Math" pitchFamily="18" charset="0"/>
                <a:ea typeface="Cambria Math" pitchFamily="18" charset="0"/>
              </a:rPr>
              <a:t>Not always aligned on definition of “what is the disease”</a:t>
            </a:r>
          </a:p>
          <a:p>
            <a:r>
              <a:rPr lang="en-US" dirty="0" smtClean="0">
                <a:latin typeface="Cambria Math" pitchFamily="18" charset="0"/>
                <a:ea typeface="Cambria Math" pitchFamily="18" charset="0"/>
              </a:rPr>
              <a:t>Obvious differences in population requirements – surrogate for profitability</a:t>
            </a:r>
          </a:p>
          <a:p>
            <a:r>
              <a:rPr lang="en-US" dirty="0">
                <a:latin typeface="Cambria Math" pitchFamily="18" charset="0"/>
                <a:ea typeface="Cambria Math" pitchFamily="18" charset="0"/>
              </a:rPr>
              <a:t>EMA and </a:t>
            </a:r>
            <a:r>
              <a:rPr lang="en-US" dirty="0" smtClean="0">
                <a:latin typeface="Cambria Math" pitchFamily="18" charset="0"/>
                <a:ea typeface="Cambria Math" pitchFamily="18" charset="0"/>
              </a:rPr>
              <a:t>MHLW/PMDA </a:t>
            </a:r>
            <a:r>
              <a:rPr lang="en-US" dirty="0">
                <a:latin typeface="Cambria Math" pitchFamily="18" charset="0"/>
                <a:ea typeface="Cambria Math" pitchFamily="18" charset="0"/>
              </a:rPr>
              <a:t>(Pharmaceuticals and Medical Device Agency</a:t>
            </a:r>
            <a:r>
              <a:rPr lang="en-US" dirty="0" smtClean="0">
                <a:latin typeface="Cambria Math" pitchFamily="18" charset="0"/>
                <a:ea typeface="Cambria Math" pitchFamily="18" charset="0"/>
              </a:rPr>
              <a:t>)</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Relative contribution of Top-15 countries to the total scientific output for the 88 rare metabolic disorders†</a:t>
            </a:r>
            <a:endParaRPr kumimoji="0" lang="en-US" sz="2800"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5" name="Text Placeholder 4"/>
          <p:cNvSpPr txBox="1">
            <a:spLocks/>
          </p:cNvSpPr>
          <p:nvPr/>
        </p:nvSpPr>
        <p:spPr>
          <a:xfrm>
            <a:off x="381001" y="1417637"/>
            <a:ext cx="3789988" cy="422275"/>
          </a:xfrm>
          <a:prstGeom prst="rect">
            <a:avLst/>
          </a:prstGeom>
        </p:spPr>
        <p:txBody>
          <a:bodyPr vert="horz" lIns="91440" tIns="45720" rIns="91440" bIns="45720" rtlCol="0" anchor="b">
            <a:normAutofit lnSpcReduction="10000"/>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ysClr val="windowText" lastClr="000000"/>
                </a:solidFill>
                <a:effectLst/>
                <a:uLnTx/>
                <a:uFillTx/>
                <a:latin typeface="Calibri"/>
                <a:ea typeface="+mn-ea"/>
                <a:cs typeface="+mn-cs"/>
              </a:rPr>
              <a:t>1996-1998</a:t>
            </a:r>
            <a:endParaRPr kumimoji="0" lang="en-US"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Text Placeholder 6"/>
          <p:cNvSpPr txBox="1">
            <a:spLocks/>
          </p:cNvSpPr>
          <p:nvPr/>
        </p:nvSpPr>
        <p:spPr>
          <a:xfrm>
            <a:off x="4862153" y="1417638"/>
            <a:ext cx="4041775" cy="422276"/>
          </a:xfrm>
          <a:prstGeom prst="rect">
            <a:avLst/>
          </a:prstGeom>
        </p:spPr>
        <p:txBody>
          <a:bodyPr vert="horz" lIns="91440" tIns="45720" rIns="91440" bIns="45720" rtlCol="0" anchor="b">
            <a:normAutofit lnSpcReduction="10000"/>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ysClr val="windowText" lastClr="000000"/>
                </a:solidFill>
                <a:effectLst/>
                <a:uLnTx/>
                <a:uFillTx/>
                <a:latin typeface="Calibri"/>
                <a:ea typeface="+mn-ea"/>
                <a:cs typeface="+mn-cs"/>
              </a:rPr>
              <a:t>2009-2011</a:t>
            </a:r>
            <a:endParaRPr kumimoji="0" lang="en-US"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8859"/>
          <a:stretch/>
        </p:blipFill>
        <p:spPr bwMode="auto">
          <a:xfrm>
            <a:off x="381001" y="1839914"/>
            <a:ext cx="3789988" cy="402925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9546"/>
          <a:stretch/>
        </p:blipFill>
        <p:spPr bwMode="auto">
          <a:xfrm>
            <a:off x="4572000" y="1839914"/>
            <a:ext cx="4321887" cy="4029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0" name="Straight Connector 9"/>
          <p:cNvCxnSpPr/>
          <p:nvPr/>
        </p:nvCxnSpPr>
        <p:spPr>
          <a:xfrm>
            <a:off x="381001" y="5869172"/>
            <a:ext cx="3789988" cy="0"/>
          </a:xfrm>
          <a:prstGeom prst="line">
            <a:avLst/>
          </a:prstGeom>
          <a:ln>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572000" y="5869172"/>
            <a:ext cx="4331928" cy="0"/>
          </a:xfrm>
          <a:prstGeom prst="line">
            <a:avLst/>
          </a:prstGeom>
          <a:ln>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064905" y="6025970"/>
            <a:ext cx="4021695" cy="461665"/>
          </a:xfrm>
          <a:prstGeom prst="rect">
            <a:avLst/>
          </a:prstGeom>
          <a:noFill/>
        </p:spPr>
        <p:txBody>
          <a:bodyPr wrap="square" rtlCol="0">
            <a:spAutoFit/>
          </a:bodyPr>
          <a:lstStyle/>
          <a:p>
            <a:r>
              <a:rPr lang="en-US" sz="1200" dirty="0"/>
              <a:t>† De </a:t>
            </a:r>
            <a:r>
              <a:rPr lang="en-US" sz="1200" dirty="0" err="1"/>
              <a:t>Vrueh</a:t>
            </a:r>
            <a:r>
              <a:rPr lang="en-US" sz="1200" dirty="0"/>
              <a:t>, </a:t>
            </a:r>
            <a:r>
              <a:rPr lang="en-US" sz="1200" dirty="0" err="1"/>
              <a:t>Remco</a:t>
            </a:r>
            <a:r>
              <a:rPr lang="en-US" sz="1200" dirty="0"/>
              <a:t>. "China Has Joined the Fight against Rare Disorders." </a:t>
            </a:r>
          </a:p>
        </p:txBody>
      </p:sp>
      <p:pic>
        <p:nvPicPr>
          <p:cNvPr id="14" name="Picture 2" descr="Haffner Associates Logo.gif                                    00D681BFMacintosh HD                   BBA3A940:"/>
          <p:cNvPicPr>
            <a:picLocks noChangeAspect="1" noChangeArrowheads="1"/>
          </p:cNvPicPr>
          <p:nvPr/>
        </p:nvPicPr>
        <p:blipFill>
          <a:blip r:embed="rId5" cstate="print"/>
          <a:srcRect/>
          <a:stretch>
            <a:fillRect/>
          </a:stretch>
        </p:blipFill>
        <p:spPr bwMode="auto">
          <a:xfrm>
            <a:off x="7086600" y="6064588"/>
            <a:ext cx="2057400" cy="793412"/>
          </a:xfrm>
          <a:prstGeom prst="rect">
            <a:avLst/>
          </a:prstGeom>
          <a:noFill/>
        </p:spPr>
      </p:pic>
      <p:sp>
        <p:nvSpPr>
          <p:cNvPr id="3" name="Double Bracket 2"/>
          <p:cNvSpPr/>
          <p:nvPr/>
        </p:nvSpPr>
        <p:spPr>
          <a:xfrm>
            <a:off x="8115300" y="4038600"/>
            <a:ext cx="723900" cy="8382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Double Bracket 8"/>
          <p:cNvSpPr/>
          <p:nvPr/>
        </p:nvSpPr>
        <p:spPr>
          <a:xfrm>
            <a:off x="8115300" y="4914899"/>
            <a:ext cx="723900" cy="914400"/>
          </a:xfrm>
          <a:prstGeom prst="bracketPair">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7882718" y="4226867"/>
            <a:ext cx="304800" cy="646331"/>
          </a:xfrm>
          <a:prstGeom prst="rect">
            <a:avLst/>
          </a:prstGeom>
          <a:noFill/>
        </p:spPr>
        <p:txBody>
          <a:bodyPr wrap="square" rtlCol="0">
            <a:spAutoFit/>
          </a:bodyPr>
          <a:lstStyle/>
          <a:p>
            <a:r>
              <a:rPr lang="en-US" sz="1200" dirty="0" smtClean="0">
                <a:solidFill>
                  <a:schemeClr val="accent1">
                    <a:lumMod val="75000"/>
                  </a:schemeClr>
                </a:solidFill>
              </a:rPr>
              <a:t>OUT</a:t>
            </a:r>
            <a:endParaRPr lang="en-US" sz="1200" dirty="0">
              <a:solidFill>
                <a:schemeClr val="accent1">
                  <a:lumMod val="75000"/>
                </a:schemeClr>
              </a:solidFill>
            </a:endParaRPr>
          </a:p>
        </p:txBody>
      </p:sp>
      <p:sp>
        <p:nvSpPr>
          <p:cNvPr id="19" name="TextBox 18"/>
          <p:cNvSpPr txBox="1"/>
          <p:nvPr/>
        </p:nvSpPr>
        <p:spPr>
          <a:xfrm>
            <a:off x="7839501" y="5141267"/>
            <a:ext cx="228600" cy="461665"/>
          </a:xfrm>
          <a:prstGeom prst="rect">
            <a:avLst/>
          </a:prstGeom>
          <a:noFill/>
        </p:spPr>
        <p:txBody>
          <a:bodyPr wrap="square" rtlCol="0">
            <a:spAutoFit/>
          </a:bodyPr>
          <a:lstStyle/>
          <a:p>
            <a:r>
              <a:rPr lang="en-US" sz="1200" dirty="0" smtClean="0">
                <a:solidFill>
                  <a:schemeClr val="accent1">
                    <a:lumMod val="75000"/>
                  </a:schemeClr>
                </a:solidFill>
              </a:rPr>
              <a:t>IN</a:t>
            </a:r>
            <a:endParaRPr lang="en-US" sz="1200" dirty="0">
              <a:solidFill>
                <a:schemeClr val="accent1">
                  <a:lumMod val="75000"/>
                </a:schemeClr>
              </a:solidFill>
            </a:endParaRPr>
          </a:p>
        </p:txBody>
      </p:sp>
    </p:spTree>
    <p:extLst>
      <p:ext uri="{BB962C8B-B14F-4D97-AF65-F5344CB8AC3E}">
        <p14:creationId xmlns:p14="http://schemas.microsoft.com/office/powerpoint/2010/main" xmlns="" val="2368763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ffner Associates Logo.gif                                    00D681BFMacintosh HD                   BBA3A940:"/>
          <p:cNvPicPr>
            <a:picLocks noChangeAspect="1" noChangeArrowheads="1"/>
          </p:cNvPicPr>
          <p:nvPr/>
        </p:nvPicPr>
        <p:blipFill>
          <a:blip r:embed="rId3" cstate="print"/>
          <a:srcRect/>
          <a:stretch>
            <a:fillRect/>
          </a:stretch>
        </p:blipFill>
        <p:spPr bwMode="auto">
          <a:xfrm>
            <a:off x="7086600" y="6064588"/>
            <a:ext cx="2057400" cy="793412"/>
          </a:xfrm>
          <a:prstGeom prst="rect">
            <a:avLst/>
          </a:prstGeom>
          <a:noFill/>
        </p:spPr>
      </p:pic>
      <p:sp>
        <p:nvSpPr>
          <p:cNvPr id="2" name="Title 1"/>
          <p:cNvSpPr>
            <a:spLocks noGrp="1"/>
          </p:cNvSpPr>
          <p:nvPr>
            <p:ph type="title"/>
          </p:nvPr>
        </p:nvSpPr>
        <p:spPr/>
        <p:txBody>
          <a:bodyPr/>
          <a:lstStyle/>
          <a:p>
            <a:pPr algn="ctr"/>
            <a:r>
              <a:rPr lang="en-US" dirty="0" smtClean="0"/>
              <a:t>Latest Orphan Drug Development</a:t>
            </a: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dirty="0" err="1" smtClean="0">
                <a:latin typeface="Cambria Math" pitchFamily="18" charset="0"/>
                <a:ea typeface="Cambria Math" pitchFamily="18" charset="0"/>
              </a:rPr>
              <a:t>Glybera</a:t>
            </a:r>
            <a:r>
              <a:rPr lang="en-US" dirty="0" smtClean="0">
                <a:latin typeface="Cambria Math" pitchFamily="18" charset="0"/>
                <a:ea typeface="Cambria Math" pitchFamily="18" charset="0"/>
              </a:rPr>
              <a:t> – first Gene therapy.  Recommended for approval by CHMP.  Awaiting EC approval</a:t>
            </a:r>
          </a:p>
          <a:p>
            <a:pPr>
              <a:lnSpc>
                <a:spcPct val="150000"/>
              </a:lnSpc>
            </a:pPr>
            <a:r>
              <a:rPr lang="en-US" dirty="0" err="1" smtClean="0">
                <a:latin typeface="Cambria Math" pitchFamily="18" charset="0"/>
                <a:ea typeface="Cambria Math" pitchFamily="18" charset="0"/>
              </a:rPr>
              <a:t>Gevokizumab</a:t>
            </a:r>
            <a:r>
              <a:rPr lang="en-US" dirty="0" smtClean="0">
                <a:latin typeface="Cambria Math" pitchFamily="18" charset="0"/>
                <a:ea typeface="Cambria Math" pitchFamily="18" charset="0"/>
              </a:rPr>
              <a:t> </a:t>
            </a:r>
          </a:p>
          <a:p>
            <a:pPr>
              <a:lnSpc>
                <a:spcPct val="150000"/>
              </a:lnSpc>
            </a:pPr>
            <a:r>
              <a:rPr lang="en-US" dirty="0" err="1">
                <a:latin typeface="Cambria Math" pitchFamily="18" charset="0"/>
                <a:ea typeface="Cambria Math" pitchFamily="18" charset="0"/>
              </a:rPr>
              <a:t>M</a:t>
            </a:r>
            <a:r>
              <a:rPr lang="en-US" dirty="0" err="1" smtClean="0">
                <a:latin typeface="Cambria Math" pitchFamily="18" charset="0"/>
                <a:ea typeface="Cambria Math" pitchFamily="18" charset="0"/>
              </a:rPr>
              <a:t>ultikinase</a:t>
            </a:r>
            <a:r>
              <a:rPr lang="en-US" dirty="0" smtClean="0">
                <a:latin typeface="Cambria Math" pitchFamily="18" charset="0"/>
                <a:ea typeface="Cambria Math" pitchFamily="18" charset="0"/>
              </a:rPr>
              <a:t> </a:t>
            </a:r>
            <a:r>
              <a:rPr lang="en-US" dirty="0">
                <a:latin typeface="Cambria Math" pitchFamily="18" charset="0"/>
                <a:ea typeface="Cambria Math" pitchFamily="18" charset="0"/>
              </a:rPr>
              <a:t>inhibitor </a:t>
            </a:r>
            <a:r>
              <a:rPr lang="en-US" dirty="0" err="1">
                <a:latin typeface="Cambria Math" pitchFamily="18" charset="0"/>
                <a:ea typeface="Cambria Math" pitchFamily="18" charset="0"/>
              </a:rPr>
              <a:t>lenvatinib</a:t>
            </a:r>
            <a:r>
              <a:rPr lang="en-US" dirty="0">
                <a:latin typeface="Cambria Math" pitchFamily="18" charset="0"/>
                <a:ea typeface="Cambria Math" pitchFamily="18" charset="0"/>
              </a:rPr>
              <a:t> </a:t>
            </a:r>
            <a:r>
              <a:rPr lang="en-US" dirty="0" err="1" smtClean="0">
                <a:latin typeface="Cambria Math" pitchFamily="18" charset="0"/>
                <a:ea typeface="Cambria Math" pitchFamily="18" charset="0"/>
              </a:rPr>
              <a:t>mesylate</a:t>
            </a:r>
            <a:r>
              <a:rPr lang="en-US" dirty="0" smtClean="0">
                <a:latin typeface="Cambria Math" pitchFamily="18" charset="0"/>
                <a:ea typeface="Cambria Math" pitchFamily="18" charset="0"/>
              </a:rPr>
              <a:t> – thyroid CA – approved in Japan. US/EU studies ongoing</a:t>
            </a:r>
          </a:p>
          <a:p>
            <a:pPr>
              <a:lnSpc>
                <a:spcPct val="150000"/>
              </a:lnSpc>
            </a:pPr>
            <a:r>
              <a:rPr lang="en-US" dirty="0" smtClean="0">
                <a:latin typeface="Cambria Math" pitchFamily="18" charset="0"/>
                <a:ea typeface="Cambria Math" pitchFamily="18" charset="0"/>
              </a:rPr>
              <a:t>Hemophilia B – AMT – also gene therapy.  Not yet approved</a:t>
            </a:r>
          </a:p>
          <a:p>
            <a:endParaRPr lang="en-US" dirty="0"/>
          </a:p>
        </p:txBody>
      </p:sp>
    </p:spTree>
    <p:extLst>
      <p:ext uri="{BB962C8B-B14F-4D97-AF65-F5344CB8AC3E}">
        <p14:creationId xmlns:p14="http://schemas.microsoft.com/office/powerpoint/2010/main" xmlns="" val="70724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ffner Associates Logo.gif                                    00D681BFMacintosh HD                   BBA3A940:"/>
          <p:cNvPicPr>
            <a:picLocks noChangeAspect="1" noChangeArrowheads="1"/>
          </p:cNvPicPr>
          <p:nvPr/>
        </p:nvPicPr>
        <p:blipFill>
          <a:blip r:embed="rId3" cstate="print"/>
          <a:srcRect/>
          <a:stretch>
            <a:fillRect/>
          </a:stretch>
        </p:blipFill>
        <p:spPr bwMode="auto">
          <a:xfrm>
            <a:off x="7086600" y="6064588"/>
            <a:ext cx="2057400" cy="793412"/>
          </a:xfrm>
          <a:prstGeom prst="rect">
            <a:avLst/>
          </a:prstGeom>
          <a:noFill/>
        </p:spPr>
      </p:pic>
      <p:sp>
        <p:nvSpPr>
          <p:cNvPr id="2" name="Title 1"/>
          <p:cNvSpPr>
            <a:spLocks noGrp="1"/>
          </p:cNvSpPr>
          <p:nvPr>
            <p:ph type="title"/>
          </p:nvPr>
        </p:nvSpPr>
        <p:spPr/>
        <p:txBody>
          <a:bodyPr>
            <a:normAutofit fontScale="90000"/>
          </a:bodyPr>
          <a:lstStyle/>
          <a:p>
            <a:pPr algn="ctr"/>
            <a:r>
              <a:rPr lang="en-US" dirty="0" smtClean="0"/>
              <a:t>Working with the regulatory agencies</a:t>
            </a:r>
            <a:endParaRPr lang="en-US" dirty="0"/>
          </a:p>
        </p:txBody>
      </p:sp>
      <p:sp>
        <p:nvSpPr>
          <p:cNvPr id="3" name="Content Placeholder 2"/>
          <p:cNvSpPr>
            <a:spLocks noGrp="1"/>
          </p:cNvSpPr>
          <p:nvPr>
            <p:ph idx="1"/>
          </p:nvPr>
        </p:nvSpPr>
        <p:spPr/>
        <p:txBody>
          <a:bodyPr/>
          <a:lstStyle/>
          <a:p>
            <a:r>
              <a:rPr lang="en-US" dirty="0" smtClean="0">
                <a:latin typeface="Cambria Math" pitchFamily="18" charset="0"/>
                <a:ea typeface="Cambria Math" pitchFamily="18" charset="0"/>
              </a:rPr>
              <a:t>Approval requirements same for orphan products as for non orphan products.</a:t>
            </a:r>
          </a:p>
          <a:p>
            <a:pPr lvl="1"/>
            <a:r>
              <a:rPr lang="en-US" dirty="0" smtClean="0">
                <a:latin typeface="Cambria Math" pitchFamily="18" charset="0"/>
                <a:ea typeface="Cambria Math" pitchFamily="18" charset="0"/>
              </a:rPr>
              <a:t>Product must be safe and effective for its intended use</a:t>
            </a:r>
          </a:p>
          <a:p>
            <a:pPr lvl="1"/>
            <a:r>
              <a:rPr lang="en-US" dirty="0" smtClean="0">
                <a:latin typeface="Cambria Math" pitchFamily="18" charset="0"/>
                <a:ea typeface="Cambria Math" pitchFamily="18" charset="0"/>
              </a:rPr>
              <a:t>Not always easy to demonstrate</a:t>
            </a:r>
          </a:p>
          <a:p>
            <a:pPr lvl="1"/>
            <a:r>
              <a:rPr lang="en-US" dirty="0" smtClean="0">
                <a:latin typeface="Cambria Math" pitchFamily="18" charset="0"/>
                <a:ea typeface="Cambria Math" pitchFamily="18" charset="0"/>
              </a:rPr>
              <a:t>Frequent post-marketing commitments</a:t>
            </a:r>
          </a:p>
          <a:p>
            <a:pPr marL="594360" indent="-457200"/>
            <a:r>
              <a:rPr lang="en-US" dirty="0" smtClean="0">
                <a:latin typeface="Cambria Math" pitchFamily="18" charset="0"/>
                <a:ea typeface="Cambria Math" pitchFamily="18" charset="0"/>
              </a:rPr>
              <a:t>Most frequent products are:  Metabolic/endocrine; inborn errors; oncology; neurology</a:t>
            </a:r>
          </a:p>
          <a:p>
            <a:pPr marL="850392" lvl="1" indent="-457200"/>
            <a:r>
              <a:rPr lang="en-US" dirty="0" smtClean="0">
                <a:latin typeface="Cambria Math" pitchFamily="18" charset="0"/>
                <a:ea typeface="Cambria Math" pitchFamily="18" charset="0"/>
              </a:rPr>
              <a:t>80% genetic</a:t>
            </a:r>
          </a:p>
          <a:p>
            <a:pPr marL="850392" lvl="1" indent="-457200"/>
            <a:r>
              <a:rPr lang="en-US" dirty="0" smtClean="0">
                <a:latin typeface="Cambria Math" pitchFamily="18" charset="0"/>
                <a:ea typeface="Cambria Math" pitchFamily="18" charset="0"/>
              </a:rPr>
              <a:t>90 % Serious and/or life threatening (US); 100% serious/life threatening (EU)</a:t>
            </a:r>
          </a:p>
          <a:p>
            <a:pPr marL="850392" lvl="1" indent="-457200"/>
            <a:r>
              <a:rPr lang="en-US" dirty="0" smtClean="0">
                <a:latin typeface="Cambria Math" pitchFamily="18" charset="0"/>
                <a:ea typeface="Cambria Math" pitchFamily="18" charset="0"/>
              </a:rPr>
              <a:t>50% children</a:t>
            </a:r>
          </a:p>
        </p:txBody>
      </p:sp>
    </p:spTree>
    <p:extLst>
      <p:ext uri="{BB962C8B-B14F-4D97-AF65-F5344CB8AC3E}">
        <p14:creationId xmlns:p14="http://schemas.microsoft.com/office/powerpoint/2010/main" xmlns="" val="2777581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ffner Associates Logo.gif                                    00D681BFMacintosh HD                   BBA3A940:"/>
          <p:cNvPicPr>
            <a:picLocks noChangeAspect="1" noChangeArrowheads="1"/>
          </p:cNvPicPr>
          <p:nvPr/>
        </p:nvPicPr>
        <p:blipFill>
          <a:blip r:embed="rId3" cstate="print"/>
          <a:srcRect/>
          <a:stretch>
            <a:fillRect/>
          </a:stretch>
        </p:blipFill>
        <p:spPr bwMode="auto">
          <a:xfrm>
            <a:off x="7086600" y="6064588"/>
            <a:ext cx="2057400" cy="793412"/>
          </a:xfrm>
          <a:prstGeom prst="rect">
            <a:avLst/>
          </a:prstGeom>
          <a:noFill/>
        </p:spPr>
      </p:pic>
      <p:sp>
        <p:nvSpPr>
          <p:cNvPr id="2" name="Title 1"/>
          <p:cNvSpPr>
            <a:spLocks noGrp="1"/>
          </p:cNvSpPr>
          <p:nvPr>
            <p:ph type="title"/>
          </p:nvPr>
        </p:nvSpPr>
        <p:spPr/>
        <p:txBody>
          <a:bodyPr>
            <a:normAutofit fontScale="90000"/>
          </a:bodyPr>
          <a:lstStyle/>
          <a:p>
            <a:pPr algn="ctr"/>
            <a:r>
              <a:rPr lang="en-US" dirty="0" smtClean="0"/>
              <a:t>Working with the regulatory agencies</a:t>
            </a:r>
            <a:endParaRPr lang="en-US" dirty="0"/>
          </a:p>
        </p:txBody>
      </p:sp>
      <p:sp>
        <p:nvSpPr>
          <p:cNvPr id="3" name="Content Placeholder 2"/>
          <p:cNvSpPr>
            <a:spLocks noGrp="1"/>
          </p:cNvSpPr>
          <p:nvPr>
            <p:ph idx="1"/>
          </p:nvPr>
        </p:nvSpPr>
        <p:spPr>
          <a:xfrm>
            <a:off x="457200" y="1676401"/>
            <a:ext cx="8229600" cy="4114799"/>
          </a:xfrm>
        </p:spPr>
        <p:txBody>
          <a:bodyPr>
            <a:normAutofit lnSpcReduction="10000"/>
          </a:bodyPr>
          <a:lstStyle/>
          <a:p>
            <a:pPr>
              <a:spcBef>
                <a:spcPts val="0"/>
              </a:spcBef>
              <a:spcAft>
                <a:spcPts val="1800"/>
              </a:spcAft>
            </a:pPr>
            <a:r>
              <a:rPr lang="en-US" dirty="0" smtClean="0">
                <a:latin typeface="Cambria Math" pitchFamily="18" charset="0"/>
                <a:ea typeface="Cambria Math" pitchFamily="18" charset="0"/>
              </a:rPr>
              <a:t>Difficulty in designing adequate clinical trials for such small populations – need excellent statisticians</a:t>
            </a:r>
          </a:p>
          <a:p>
            <a:pPr lvl="1">
              <a:spcBef>
                <a:spcPts val="0"/>
              </a:spcBef>
              <a:spcAft>
                <a:spcPts val="1800"/>
              </a:spcAft>
            </a:pPr>
            <a:r>
              <a:rPr lang="en-US" dirty="0" smtClean="0">
                <a:latin typeface="Cambria Math" pitchFamily="18" charset="0"/>
                <a:ea typeface="Cambria Math" pitchFamily="18" charset="0"/>
              </a:rPr>
              <a:t>EU has white paper</a:t>
            </a:r>
          </a:p>
          <a:p>
            <a:pPr lvl="1">
              <a:spcBef>
                <a:spcPts val="0"/>
              </a:spcBef>
              <a:spcAft>
                <a:spcPts val="1800"/>
              </a:spcAft>
            </a:pPr>
            <a:r>
              <a:rPr lang="en-US" dirty="0" smtClean="0">
                <a:latin typeface="Cambria Math" pitchFamily="18" charset="0"/>
                <a:ea typeface="Cambria Math" pitchFamily="18" charset="0"/>
              </a:rPr>
              <a:t>FDA will have guidance</a:t>
            </a:r>
          </a:p>
          <a:p>
            <a:pPr>
              <a:spcBef>
                <a:spcPts val="0"/>
              </a:spcBef>
              <a:spcAft>
                <a:spcPts val="1800"/>
              </a:spcAft>
            </a:pPr>
            <a:r>
              <a:rPr lang="en-US" dirty="0" smtClean="0">
                <a:latin typeface="Cambria Math" pitchFamily="18" charset="0"/>
                <a:ea typeface="Cambria Math" pitchFamily="18" charset="0"/>
              </a:rPr>
              <a:t>May have a preponderance of patients in a member state/nation</a:t>
            </a:r>
          </a:p>
          <a:p>
            <a:pPr lvl="1">
              <a:spcBef>
                <a:spcPts val="0"/>
              </a:spcBef>
              <a:spcAft>
                <a:spcPts val="1800"/>
              </a:spcAft>
            </a:pPr>
            <a:r>
              <a:rPr lang="en-US" dirty="0" smtClean="0">
                <a:latin typeface="Cambria Math" pitchFamily="18" charset="0"/>
                <a:ea typeface="Cambria Math" pitchFamily="18" charset="0"/>
              </a:rPr>
              <a:t>Founder effect</a:t>
            </a:r>
          </a:p>
          <a:p>
            <a:pPr lvl="1">
              <a:spcBef>
                <a:spcPts val="0"/>
              </a:spcBef>
              <a:spcAft>
                <a:spcPts val="1800"/>
              </a:spcAft>
            </a:pPr>
            <a:r>
              <a:rPr lang="en-US" dirty="0" smtClean="0">
                <a:latin typeface="Cambria Math" pitchFamily="18" charset="0"/>
                <a:ea typeface="Cambria Math" pitchFamily="18" charset="0"/>
              </a:rPr>
              <a:t>Cultural norms</a:t>
            </a:r>
          </a:p>
        </p:txBody>
      </p:sp>
    </p:spTree>
    <p:extLst>
      <p:ext uri="{BB962C8B-B14F-4D97-AF65-F5344CB8AC3E}">
        <p14:creationId xmlns:p14="http://schemas.microsoft.com/office/powerpoint/2010/main" xmlns="" val="4264069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ffner Associates Logo.gif                                    00D681BFMacintosh HD                   BBA3A940:"/>
          <p:cNvPicPr>
            <a:picLocks noChangeAspect="1" noChangeArrowheads="1"/>
          </p:cNvPicPr>
          <p:nvPr/>
        </p:nvPicPr>
        <p:blipFill>
          <a:blip r:embed="rId3" cstate="print"/>
          <a:srcRect/>
          <a:stretch>
            <a:fillRect/>
          </a:stretch>
        </p:blipFill>
        <p:spPr bwMode="auto">
          <a:xfrm>
            <a:off x="7086600" y="6064588"/>
            <a:ext cx="2057400" cy="793412"/>
          </a:xfrm>
          <a:prstGeom prst="rect">
            <a:avLst/>
          </a:prstGeom>
          <a:noFill/>
        </p:spPr>
      </p:pic>
      <p:sp>
        <p:nvSpPr>
          <p:cNvPr id="2" name="Title 1"/>
          <p:cNvSpPr>
            <a:spLocks noGrp="1"/>
          </p:cNvSpPr>
          <p:nvPr>
            <p:ph type="title"/>
          </p:nvPr>
        </p:nvSpPr>
        <p:spPr/>
        <p:txBody>
          <a:bodyPr>
            <a:normAutofit fontScale="90000"/>
          </a:bodyPr>
          <a:lstStyle/>
          <a:p>
            <a:pPr algn="ctr"/>
            <a:r>
              <a:rPr lang="en-US" dirty="0" smtClean="0"/>
              <a:t>Working with the regulatory agencies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Cambria Math" pitchFamily="18" charset="0"/>
                <a:ea typeface="Cambria Math" pitchFamily="18" charset="0"/>
              </a:rPr>
              <a:t>Protocol assistance/pre-IND meetings – used in US and EU and Japan.  No charge</a:t>
            </a:r>
          </a:p>
          <a:p>
            <a:r>
              <a:rPr lang="en-US" dirty="0" smtClean="0">
                <a:latin typeface="Cambria Math" pitchFamily="18" charset="0"/>
                <a:ea typeface="Cambria Math" pitchFamily="18" charset="0"/>
              </a:rPr>
              <a:t>FDA – </a:t>
            </a:r>
            <a:r>
              <a:rPr lang="en-US" u="sng" dirty="0" smtClean="0">
                <a:latin typeface="Cambria Math" pitchFamily="18" charset="0"/>
                <a:ea typeface="Cambria Math" pitchFamily="18" charset="0"/>
              </a:rPr>
              <a:t>Office of Orphan Products </a:t>
            </a:r>
            <a:r>
              <a:rPr lang="en-US" dirty="0" smtClean="0">
                <a:latin typeface="Cambria Math" pitchFamily="18" charset="0"/>
                <a:ea typeface="Cambria Math" pitchFamily="18" charset="0"/>
              </a:rPr>
              <a:t>Reviews designation and </a:t>
            </a:r>
            <a:r>
              <a:rPr lang="en-US" u="sng" dirty="0" smtClean="0">
                <a:latin typeface="Cambria Math" pitchFamily="18" charset="0"/>
                <a:ea typeface="Cambria Math" pitchFamily="18" charset="0"/>
              </a:rPr>
              <a:t>Review Division </a:t>
            </a:r>
            <a:r>
              <a:rPr lang="en-US" dirty="0" smtClean="0">
                <a:latin typeface="Cambria Math" pitchFamily="18" charset="0"/>
                <a:ea typeface="Cambria Math" pitchFamily="18" charset="0"/>
              </a:rPr>
              <a:t>grants product approval.  Consult with each other.  Office of Rare Diseases in CDER – works with orphan product policy in CDER</a:t>
            </a:r>
          </a:p>
          <a:p>
            <a:r>
              <a:rPr lang="en-US" dirty="0" smtClean="0">
                <a:latin typeface="Cambria Math" pitchFamily="18" charset="0"/>
                <a:ea typeface="Cambria Math" pitchFamily="18" charset="0"/>
              </a:rPr>
              <a:t>EU – </a:t>
            </a:r>
            <a:r>
              <a:rPr lang="en-US" u="sng" dirty="0" smtClean="0">
                <a:latin typeface="Cambria Math" pitchFamily="18" charset="0"/>
                <a:ea typeface="Cambria Math" pitchFamily="18" charset="0"/>
              </a:rPr>
              <a:t>COMP</a:t>
            </a:r>
            <a:r>
              <a:rPr lang="en-US" dirty="0" smtClean="0">
                <a:latin typeface="Cambria Math" pitchFamily="18" charset="0"/>
                <a:ea typeface="Cambria Math" pitchFamily="18" charset="0"/>
              </a:rPr>
              <a:t> reviews designation with concurrence by EC.  Approval by </a:t>
            </a:r>
            <a:r>
              <a:rPr lang="en-US" u="sng" dirty="0" smtClean="0">
                <a:latin typeface="Cambria Math" pitchFamily="18" charset="0"/>
                <a:ea typeface="Cambria Math" pitchFamily="18" charset="0"/>
              </a:rPr>
              <a:t>CHMP</a:t>
            </a:r>
            <a:r>
              <a:rPr lang="en-US" dirty="0" smtClean="0">
                <a:latin typeface="Cambria Math" pitchFamily="18" charset="0"/>
                <a:ea typeface="Cambria Math" pitchFamily="18" charset="0"/>
              </a:rPr>
              <a:t> with concurrence by EC</a:t>
            </a:r>
          </a:p>
          <a:p>
            <a:r>
              <a:rPr lang="en-US" dirty="0" smtClean="0">
                <a:latin typeface="Cambria Math" pitchFamily="18" charset="0"/>
                <a:ea typeface="Cambria Math" pitchFamily="18" charset="0"/>
              </a:rPr>
              <a:t>Concordance between EU and US probably &gt;90%</a:t>
            </a:r>
          </a:p>
          <a:p>
            <a:pPr lvl="1"/>
            <a:r>
              <a:rPr lang="en-US" dirty="0" smtClean="0">
                <a:latin typeface="Cambria Math" pitchFamily="18" charset="0"/>
                <a:ea typeface="Cambria Math" pitchFamily="18" charset="0"/>
              </a:rPr>
              <a:t>Differences with disease definition</a:t>
            </a:r>
          </a:p>
          <a:p>
            <a:pPr lvl="1"/>
            <a:r>
              <a:rPr lang="en-US" dirty="0" smtClean="0">
                <a:latin typeface="Cambria Math" pitchFamily="18" charset="0"/>
                <a:ea typeface="Cambria Math" pitchFamily="18" charset="0"/>
              </a:rPr>
              <a:t>And population numbers</a:t>
            </a:r>
          </a:p>
          <a:p>
            <a:r>
              <a:rPr lang="en-US" dirty="0">
                <a:latin typeface="Cambria Math" pitchFamily="18" charset="0"/>
                <a:ea typeface="Cambria Math" pitchFamily="18" charset="0"/>
              </a:rPr>
              <a:t>D</a:t>
            </a:r>
            <a:r>
              <a:rPr lang="en-US" dirty="0" smtClean="0">
                <a:latin typeface="Cambria Math" pitchFamily="18" charset="0"/>
                <a:ea typeface="Cambria Math" pitchFamily="18" charset="0"/>
              </a:rPr>
              <a:t>esignation </a:t>
            </a:r>
            <a:r>
              <a:rPr lang="en-US" dirty="0">
                <a:latin typeface="Cambria Math" pitchFamily="18" charset="0"/>
                <a:ea typeface="Cambria Math" pitchFamily="18" charset="0"/>
              </a:rPr>
              <a:t>consultation </a:t>
            </a:r>
            <a:r>
              <a:rPr lang="en-US" dirty="0" smtClean="0">
                <a:latin typeface="Cambria Math" pitchFamily="18" charset="0"/>
                <a:ea typeface="Cambria Math" pitchFamily="18" charset="0"/>
              </a:rPr>
              <a:t>with MHLW Japan - frequent</a:t>
            </a:r>
          </a:p>
        </p:txBody>
      </p:sp>
    </p:spTree>
    <p:extLst>
      <p:ext uri="{BB962C8B-B14F-4D97-AF65-F5344CB8AC3E}">
        <p14:creationId xmlns:p14="http://schemas.microsoft.com/office/powerpoint/2010/main" xmlns="" val="2973143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ffner Associates Logo.gif                                    00D681BFMacintosh HD                   BBA3A940:"/>
          <p:cNvPicPr>
            <a:picLocks noChangeAspect="1" noChangeArrowheads="1"/>
          </p:cNvPicPr>
          <p:nvPr/>
        </p:nvPicPr>
        <p:blipFill>
          <a:blip r:embed="rId2" cstate="print"/>
          <a:srcRect/>
          <a:stretch>
            <a:fillRect/>
          </a:stretch>
        </p:blipFill>
        <p:spPr bwMode="auto">
          <a:xfrm>
            <a:off x="7086600" y="6064588"/>
            <a:ext cx="2057400" cy="793412"/>
          </a:xfrm>
          <a:prstGeom prst="rect">
            <a:avLst/>
          </a:prstGeom>
          <a:noFill/>
        </p:spPr>
      </p:pic>
      <p:pic>
        <p:nvPicPr>
          <p:cNvPr id="3082"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53856" y="2366556"/>
            <a:ext cx="3652837" cy="163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5869"/>
          <a:stretch/>
        </p:blipFill>
        <p:spPr bwMode="auto">
          <a:xfrm>
            <a:off x="124986" y="4495800"/>
            <a:ext cx="4695825" cy="132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49900" y="77330"/>
            <a:ext cx="3460750" cy="2260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1059426">
            <a:off x="88275" y="1394815"/>
            <a:ext cx="4277903" cy="14644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609180">
            <a:off x="213450" y="340469"/>
            <a:ext cx="3567113" cy="1536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9" name="Picture 17"/>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t="7251"/>
          <a:stretch/>
        </p:blipFill>
        <p:spPr bwMode="auto">
          <a:xfrm>
            <a:off x="76200" y="3184912"/>
            <a:ext cx="2900758" cy="14991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r="6484"/>
          <a:stretch/>
        </p:blipFill>
        <p:spPr bwMode="auto">
          <a:xfrm>
            <a:off x="1997007" y="2971800"/>
            <a:ext cx="3335824" cy="1808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972050" y="4067696"/>
            <a:ext cx="4015052" cy="14162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rot="1167221">
            <a:off x="2281433" y="1289837"/>
            <a:ext cx="5122444" cy="449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rot="21105806">
            <a:off x="1335832" y="2521965"/>
            <a:ext cx="4802918" cy="311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rot="21328961">
            <a:off x="3666919" y="5695950"/>
            <a:ext cx="4991100" cy="247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8180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ffner Associates Logo.gif                                    00D681BFMacintosh HD                   BBA3A940:"/>
          <p:cNvPicPr>
            <a:picLocks noChangeAspect="1" noChangeArrowheads="1"/>
          </p:cNvPicPr>
          <p:nvPr/>
        </p:nvPicPr>
        <p:blipFill>
          <a:blip r:embed="rId3" cstate="print"/>
          <a:srcRect/>
          <a:stretch>
            <a:fillRect/>
          </a:stretch>
        </p:blipFill>
        <p:spPr bwMode="auto">
          <a:xfrm>
            <a:off x="7086600" y="6064588"/>
            <a:ext cx="2057400" cy="793412"/>
          </a:xfrm>
          <a:prstGeom prst="rect">
            <a:avLst/>
          </a:prstGeom>
          <a:noFill/>
        </p:spPr>
      </p:pic>
      <p:sp>
        <p:nvSpPr>
          <p:cNvPr id="2" name="Title 1"/>
          <p:cNvSpPr>
            <a:spLocks noGrp="1"/>
          </p:cNvSpPr>
          <p:nvPr>
            <p:ph type="title"/>
          </p:nvPr>
        </p:nvSpPr>
        <p:spPr/>
        <p:txBody>
          <a:bodyPr>
            <a:normAutofit/>
          </a:bodyPr>
          <a:lstStyle/>
          <a:p>
            <a:pPr algn="ctr"/>
            <a:r>
              <a:rPr lang="en-US" dirty="0" smtClean="0"/>
              <a:t>New US Legislation - 2012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Cambria Math" pitchFamily="18" charset="0"/>
                <a:ea typeface="Cambria Math" pitchFamily="18" charset="0"/>
              </a:rPr>
              <a:t>PDUFA 5/FDASIA – Section IX</a:t>
            </a:r>
          </a:p>
          <a:p>
            <a:pPr lvl="1"/>
            <a:r>
              <a:rPr lang="en-US" dirty="0" smtClean="0">
                <a:latin typeface="Cambria Math" pitchFamily="18" charset="0"/>
                <a:ea typeface="Cambria Math" pitchFamily="18" charset="0"/>
              </a:rPr>
              <a:t>To implement more effective processes for expedited development and review of innovative new drugs to meet unmet needs</a:t>
            </a:r>
            <a:r>
              <a:rPr lang="en-US" sz="2700" dirty="0">
                <a:solidFill>
                  <a:prstClr val="black"/>
                </a:solidFill>
                <a:latin typeface="Cambria Math" pitchFamily="18" charset="0"/>
                <a:ea typeface="Cambria Math" pitchFamily="18" charset="0"/>
              </a:rPr>
              <a:t> </a:t>
            </a:r>
            <a:r>
              <a:rPr lang="en-US" sz="2700" dirty="0" smtClean="0">
                <a:solidFill>
                  <a:prstClr val="black"/>
                </a:solidFill>
                <a:latin typeface="Cambria Math" pitchFamily="18" charset="0"/>
                <a:ea typeface="Cambria Math" pitchFamily="18" charset="0"/>
              </a:rPr>
              <a:t>§ 901 (a)</a:t>
            </a:r>
          </a:p>
          <a:p>
            <a:r>
              <a:rPr lang="en-US" sz="3100" dirty="0" smtClean="0">
                <a:solidFill>
                  <a:prstClr val="black"/>
                </a:solidFill>
                <a:latin typeface="Cambria Math" pitchFamily="18" charset="0"/>
                <a:ea typeface="Cambria Math" pitchFamily="18" charset="0"/>
              </a:rPr>
              <a:t>Expands Fast track – “serious and life threatening </a:t>
            </a:r>
            <a:r>
              <a:rPr lang="en-US" sz="3100" b="1" dirty="0" smtClean="0">
                <a:solidFill>
                  <a:prstClr val="black"/>
                </a:solidFill>
                <a:latin typeface="Cambria Math" pitchFamily="18" charset="0"/>
                <a:ea typeface="Cambria Math" pitchFamily="18" charset="0"/>
              </a:rPr>
              <a:t>disease</a:t>
            </a:r>
            <a:r>
              <a:rPr lang="en-US" sz="3100" dirty="0" smtClean="0">
                <a:solidFill>
                  <a:prstClr val="black"/>
                </a:solidFill>
                <a:latin typeface="Cambria Math" pitchFamily="18" charset="0"/>
                <a:ea typeface="Cambria Math" pitchFamily="18" charset="0"/>
              </a:rPr>
              <a:t> or condition”</a:t>
            </a:r>
          </a:p>
          <a:p>
            <a:r>
              <a:rPr lang="en-US" sz="3100" dirty="0" smtClean="0">
                <a:solidFill>
                  <a:prstClr val="black"/>
                </a:solidFill>
                <a:latin typeface="Cambria Math" pitchFamily="18" charset="0"/>
                <a:ea typeface="Cambria Math" pitchFamily="18" charset="0"/>
              </a:rPr>
              <a:t>Accelerated approval - expands clinical benefit beyond usual surrogate endpoints to include epidemiological, pathophysiological, therapeutic, pharmacologic or other evidence developed using biomarkers</a:t>
            </a:r>
          </a:p>
          <a:p>
            <a:pPr lvl="1"/>
            <a:endParaRPr lang="en-US" dirty="0" smtClean="0"/>
          </a:p>
          <a:p>
            <a:endParaRPr lang="en-US" dirty="0" smtClean="0"/>
          </a:p>
        </p:txBody>
      </p:sp>
    </p:spTree>
    <p:extLst>
      <p:ext uri="{BB962C8B-B14F-4D97-AF65-F5344CB8AC3E}">
        <p14:creationId xmlns:p14="http://schemas.microsoft.com/office/powerpoint/2010/main" xmlns="" val="4262859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ffner Associates Logo.gif                                    00D681BFMacintosh HD                   BBA3A940:"/>
          <p:cNvPicPr>
            <a:picLocks noChangeAspect="1" noChangeArrowheads="1"/>
          </p:cNvPicPr>
          <p:nvPr/>
        </p:nvPicPr>
        <p:blipFill>
          <a:blip r:embed="rId3" cstate="print"/>
          <a:srcRect/>
          <a:stretch>
            <a:fillRect/>
          </a:stretch>
        </p:blipFill>
        <p:spPr bwMode="auto">
          <a:xfrm>
            <a:off x="7086600" y="6064588"/>
            <a:ext cx="2057400" cy="793412"/>
          </a:xfrm>
          <a:prstGeom prst="rect">
            <a:avLst/>
          </a:prstGeom>
          <a:noFill/>
        </p:spPr>
      </p:pic>
      <p:sp>
        <p:nvSpPr>
          <p:cNvPr id="2" name="Title 1"/>
          <p:cNvSpPr>
            <a:spLocks noGrp="1"/>
          </p:cNvSpPr>
          <p:nvPr>
            <p:ph type="title"/>
          </p:nvPr>
        </p:nvSpPr>
        <p:spPr/>
        <p:txBody>
          <a:bodyPr>
            <a:normAutofit/>
          </a:bodyPr>
          <a:lstStyle/>
          <a:p>
            <a:pPr algn="ctr"/>
            <a:r>
              <a:rPr lang="en-US" dirty="0" smtClean="0"/>
              <a:t>New US Legislation</a:t>
            </a:r>
            <a:endParaRPr lang="en-US" dirty="0"/>
          </a:p>
        </p:txBody>
      </p:sp>
      <p:sp>
        <p:nvSpPr>
          <p:cNvPr id="3" name="Content Placeholder 2"/>
          <p:cNvSpPr>
            <a:spLocks noGrp="1"/>
          </p:cNvSpPr>
          <p:nvPr>
            <p:ph idx="1"/>
          </p:nvPr>
        </p:nvSpPr>
        <p:spPr/>
        <p:txBody>
          <a:bodyPr>
            <a:normAutofit/>
          </a:bodyPr>
          <a:lstStyle/>
          <a:p>
            <a:pPr>
              <a:lnSpc>
                <a:spcPct val="200000"/>
              </a:lnSpc>
            </a:pPr>
            <a:r>
              <a:rPr lang="en-US" dirty="0" smtClean="0">
                <a:latin typeface="Cambria Math" pitchFamily="18" charset="0"/>
                <a:ea typeface="Cambria Math" pitchFamily="18" charset="0"/>
              </a:rPr>
              <a:t>Do the new provisions make a difference?</a:t>
            </a:r>
          </a:p>
          <a:p>
            <a:pPr>
              <a:lnSpc>
                <a:spcPct val="200000"/>
              </a:lnSpc>
            </a:pPr>
            <a:r>
              <a:rPr lang="en-US" dirty="0" smtClean="0">
                <a:latin typeface="Cambria Math" pitchFamily="18" charset="0"/>
                <a:ea typeface="Cambria Math" pitchFamily="18" charset="0"/>
              </a:rPr>
              <a:t>Allows FDA to do what it has been doing already</a:t>
            </a:r>
          </a:p>
          <a:p>
            <a:pPr lvl="1">
              <a:lnSpc>
                <a:spcPct val="200000"/>
              </a:lnSpc>
            </a:pPr>
            <a:r>
              <a:rPr lang="en-US" dirty="0">
                <a:latin typeface="Cambria Math" pitchFamily="18" charset="0"/>
                <a:ea typeface="Cambria Math" pitchFamily="18" charset="0"/>
              </a:rPr>
              <a:t>H</a:t>
            </a:r>
            <a:r>
              <a:rPr lang="en-US" dirty="0" smtClean="0">
                <a:latin typeface="Cambria Math" pitchFamily="18" charset="0"/>
                <a:ea typeface="Cambria Math" pitchFamily="18" charset="0"/>
              </a:rPr>
              <a:t>elpful for Orphan Products</a:t>
            </a:r>
          </a:p>
          <a:p>
            <a:pPr lvl="1">
              <a:lnSpc>
                <a:spcPct val="200000"/>
              </a:lnSpc>
            </a:pPr>
            <a:r>
              <a:rPr lang="en-US" dirty="0" smtClean="0">
                <a:latin typeface="Cambria Math" pitchFamily="18" charset="0"/>
                <a:ea typeface="Cambria Math" pitchFamily="18" charset="0"/>
              </a:rPr>
              <a:t>Helpful for new FDA reviewers</a:t>
            </a:r>
          </a:p>
          <a:p>
            <a:pPr marL="594360" indent="-457200">
              <a:lnSpc>
                <a:spcPct val="200000"/>
              </a:lnSpc>
            </a:pPr>
            <a:r>
              <a:rPr lang="en-US" dirty="0" smtClean="0">
                <a:latin typeface="Cambria Math" pitchFamily="18" charset="0"/>
                <a:ea typeface="Cambria Math" pitchFamily="18" charset="0"/>
              </a:rPr>
              <a:t>FDA may also withdraw products more easily</a:t>
            </a:r>
            <a:endParaRPr lang="en-US" dirty="0">
              <a:latin typeface="Cambria Math" pitchFamily="18" charset="0"/>
              <a:ea typeface="Cambria Math" pitchFamily="18" charset="0"/>
            </a:endParaRPr>
          </a:p>
        </p:txBody>
      </p:sp>
    </p:spTree>
    <p:extLst>
      <p:ext uri="{BB962C8B-B14F-4D97-AF65-F5344CB8AC3E}">
        <p14:creationId xmlns:p14="http://schemas.microsoft.com/office/powerpoint/2010/main" xmlns="" val="873721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ffner Associates Logo.gif                                    00D681BFMacintosh HD                   BBA3A940:"/>
          <p:cNvPicPr>
            <a:picLocks noChangeAspect="1" noChangeArrowheads="1"/>
          </p:cNvPicPr>
          <p:nvPr/>
        </p:nvPicPr>
        <p:blipFill>
          <a:blip r:embed="rId3" cstate="print"/>
          <a:srcRect/>
          <a:stretch>
            <a:fillRect/>
          </a:stretch>
        </p:blipFill>
        <p:spPr bwMode="auto">
          <a:xfrm>
            <a:off x="7086600" y="6064588"/>
            <a:ext cx="2057400" cy="793412"/>
          </a:xfrm>
          <a:prstGeom prst="rect">
            <a:avLst/>
          </a:prstGeom>
          <a:noFill/>
        </p:spPr>
      </p:pic>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r>
              <a:rPr lang="en-US" dirty="0" smtClean="0">
                <a:latin typeface="Cambria Math" pitchFamily="18" charset="0"/>
                <a:ea typeface="Cambria Math" pitchFamily="18" charset="0"/>
              </a:rPr>
              <a:t>Big </a:t>
            </a:r>
            <a:r>
              <a:rPr lang="en-US" dirty="0" err="1" smtClean="0">
                <a:latin typeface="Cambria Math" pitchFamily="18" charset="0"/>
                <a:ea typeface="Cambria Math" pitchFamily="18" charset="0"/>
              </a:rPr>
              <a:t>PhRMA</a:t>
            </a:r>
            <a:r>
              <a:rPr lang="en-US" dirty="0" smtClean="0">
                <a:latin typeface="Cambria Math" pitchFamily="18" charset="0"/>
                <a:ea typeface="Cambria Math" pitchFamily="18" charset="0"/>
              </a:rPr>
              <a:t> increasing involvement in Orphan Product Development</a:t>
            </a:r>
          </a:p>
          <a:p>
            <a:r>
              <a:rPr lang="en-US" dirty="0" smtClean="0">
                <a:latin typeface="Cambria Math" pitchFamily="18" charset="0"/>
                <a:ea typeface="Cambria Math" pitchFamily="18" charset="0"/>
              </a:rPr>
              <a:t>Asian Markets - emerging</a:t>
            </a:r>
          </a:p>
          <a:p>
            <a:r>
              <a:rPr lang="en-US" dirty="0">
                <a:latin typeface="Cambria Math" pitchFamily="18" charset="0"/>
                <a:ea typeface="Cambria Math" pitchFamily="18" charset="0"/>
              </a:rPr>
              <a:t>Gene </a:t>
            </a:r>
            <a:r>
              <a:rPr lang="en-US" dirty="0" smtClean="0">
                <a:latin typeface="Cambria Math" pitchFamily="18" charset="0"/>
                <a:ea typeface="Cambria Math" pitchFamily="18" charset="0"/>
              </a:rPr>
              <a:t>therapy – on the horizon</a:t>
            </a:r>
            <a:endParaRPr lang="en-US" dirty="0">
              <a:latin typeface="Cambria Math" pitchFamily="18" charset="0"/>
              <a:ea typeface="Cambria Math" pitchFamily="18" charset="0"/>
            </a:endParaRPr>
          </a:p>
          <a:p>
            <a:r>
              <a:rPr lang="en-US" dirty="0" smtClean="0">
                <a:latin typeface="Cambria Math" pitchFamily="18" charset="0"/>
                <a:ea typeface="Cambria Math" pitchFamily="18" charset="0"/>
              </a:rPr>
              <a:t>Improvements in Diagnosis/Treatment/genetic markers</a:t>
            </a:r>
          </a:p>
          <a:p>
            <a:r>
              <a:rPr lang="en-US" dirty="0" smtClean="0">
                <a:latin typeface="Cambria Math" pitchFamily="18" charset="0"/>
                <a:ea typeface="Cambria Math" pitchFamily="18" charset="0"/>
              </a:rPr>
              <a:t>Need for more Natural History Data</a:t>
            </a:r>
          </a:p>
          <a:p>
            <a:r>
              <a:rPr lang="en-US" dirty="0" smtClean="0">
                <a:latin typeface="Cambria Math" pitchFamily="18" charset="0"/>
                <a:ea typeface="Cambria Math" pitchFamily="18" charset="0"/>
              </a:rPr>
              <a:t>Issues of Access/Cost -  especially in individual Member States</a:t>
            </a:r>
          </a:p>
          <a:p>
            <a:r>
              <a:rPr lang="en-US" dirty="0" smtClean="0">
                <a:latin typeface="Cambria Math" pitchFamily="18" charset="0"/>
                <a:ea typeface="Cambria Math" pitchFamily="18" charset="0"/>
              </a:rPr>
              <a:t>New platforms</a:t>
            </a:r>
          </a:p>
          <a:p>
            <a:r>
              <a:rPr lang="en-US" dirty="0" smtClean="0">
                <a:latin typeface="Cambria Math" pitchFamily="18" charset="0"/>
                <a:ea typeface="Cambria Math" pitchFamily="18" charset="0"/>
              </a:rPr>
              <a:t>Chronic therapy – long lived products</a:t>
            </a:r>
          </a:p>
          <a:p>
            <a:r>
              <a:rPr lang="en-US" dirty="0" smtClean="0">
                <a:latin typeface="Cambria Math" pitchFamily="18" charset="0"/>
                <a:ea typeface="Cambria Math" pitchFamily="18" charset="0"/>
              </a:rPr>
              <a:t>Over all  - exciting, new technology, serving unmet needs for millions world wide!</a:t>
            </a:r>
            <a:endParaRPr lang="en-US" dirty="0">
              <a:latin typeface="Cambria Math" pitchFamily="18" charset="0"/>
              <a:ea typeface="Cambria Math" pitchFamily="18" charset="0"/>
            </a:endParaRPr>
          </a:p>
        </p:txBody>
      </p:sp>
    </p:spTree>
    <p:extLst>
      <p:ext uri="{BB962C8B-B14F-4D97-AF65-F5344CB8AC3E}">
        <p14:creationId xmlns:p14="http://schemas.microsoft.com/office/powerpoint/2010/main" xmlns="" val="3610577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stretch>
            <a:fillRect t="-35000" b="-82000"/>
          </a:stretch>
        </a:blipFill>
        <a:effectLst/>
      </p:bgPr>
    </p:bg>
    <p:spTree>
      <p:nvGrpSpPr>
        <p:cNvPr id="1" name=""/>
        <p:cNvGrpSpPr/>
        <p:nvPr/>
      </p:nvGrpSpPr>
      <p:grpSpPr>
        <a:xfrm>
          <a:off x="0" y="0"/>
          <a:ext cx="0" cy="0"/>
          <a:chOff x="0" y="0"/>
          <a:chExt cx="0" cy="0"/>
        </a:xfrm>
      </p:grpSpPr>
      <p:pic>
        <p:nvPicPr>
          <p:cNvPr id="5" name="Picture 2" descr="Haffner Associates Logo.gif                                    00D681BFMacintosh HD                   BBA3A940:"/>
          <p:cNvPicPr>
            <a:picLocks noChangeAspect="1" noChangeArrowheads="1"/>
          </p:cNvPicPr>
          <p:nvPr/>
        </p:nvPicPr>
        <p:blipFill>
          <a:blip r:embed="rId3" cstate="print"/>
          <a:srcRect/>
          <a:stretch>
            <a:fillRect/>
          </a:stretch>
        </p:blipFill>
        <p:spPr bwMode="auto">
          <a:xfrm>
            <a:off x="1972469" y="0"/>
            <a:ext cx="5219700" cy="2012950"/>
          </a:xfrm>
          <a:prstGeom prst="rect">
            <a:avLst/>
          </a:prstGeom>
          <a:noFill/>
        </p:spPr>
      </p:pic>
      <p:sp>
        <p:nvSpPr>
          <p:cNvPr id="6" name="Text Box 12"/>
          <p:cNvSpPr txBox="1">
            <a:spLocks noChangeArrowheads="1"/>
          </p:cNvSpPr>
          <p:nvPr/>
        </p:nvSpPr>
        <p:spPr bwMode="auto">
          <a:xfrm>
            <a:off x="2443163" y="3111500"/>
            <a:ext cx="4278312" cy="3213100"/>
          </a:xfrm>
          <a:prstGeom prst="rect">
            <a:avLst/>
          </a:prstGeom>
          <a:noFill/>
          <a:ln w="9525">
            <a:solidFill>
              <a:schemeClr val="bg1"/>
            </a:solidFill>
            <a:miter lim="800000"/>
            <a:headEnd/>
            <a:tailEnd/>
          </a:ln>
          <a:effectLst/>
        </p:spPr>
        <p:txBody>
          <a:bodyPr wrap="none">
            <a:spAutoFit/>
          </a:bodyPr>
          <a:lstStyle/>
          <a:p>
            <a:pPr algn="ctr" eaLnBrk="0" fontAlgn="base" hangingPunct="0">
              <a:spcBef>
                <a:spcPct val="0"/>
              </a:spcBef>
              <a:spcAft>
                <a:spcPct val="0"/>
              </a:spcAft>
            </a:pPr>
            <a:r>
              <a:rPr lang="en-US" sz="2400" b="1" dirty="0">
                <a:solidFill>
                  <a:srgbClr val="000000"/>
                </a:solidFill>
              </a:rPr>
              <a:t>Marlene E. Haffner, MD, MPH</a:t>
            </a:r>
          </a:p>
          <a:p>
            <a:pPr algn="ctr" eaLnBrk="0" fontAlgn="base" hangingPunct="0">
              <a:spcBef>
                <a:spcPct val="0"/>
              </a:spcBef>
              <a:spcAft>
                <a:spcPct val="0"/>
              </a:spcAft>
            </a:pPr>
            <a:r>
              <a:rPr lang="en-US" dirty="0">
                <a:solidFill>
                  <a:srgbClr val="000000"/>
                </a:solidFill>
              </a:rPr>
              <a:t>President &amp; CEO</a:t>
            </a:r>
          </a:p>
          <a:p>
            <a:pPr algn="ctr" eaLnBrk="0" fontAlgn="base" hangingPunct="0">
              <a:spcBef>
                <a:spcPct val="0"/>
              </a:spcBef>
              <a:spcAft>
                <a:spcPct val="0"/>
              </a:spcAft>
            </a:pPr>
            <a:endParaRPr lang="en-US" dirty="0">
              <a:solidFill>
                <a:srgbClr val="000000"/>
              </a:solidFill>
            </a:endParaRPr>
          </a:p>
          <a:p>
            <a:pPr algn="ctr" eaLnBrk="0" fontAlgn="base" hangingPunct="0">
              <a:spcBef>
                <a:spcPct val="0"/>
              </a:spcBef>
              <a:spcAft>
                <a:spcPct val="0"/>
              </a:spcAft>
            </a:pPr>
            <a:r>
              <a:rPr lang="en-US" dirty="0">
                <a:solidFill>
                  <a:srgbClr val="000000"/>
                </a:solidFill>
              </a:rPr>
              <a:t>11616 Danville Drive</a:t>
            </a:r>
          </a:p>
          <a:p>
            <a:pPr algn="ctr" eaLnBrk="0" fontAlgn="base" hangingPunct="0">
              <a:spcBef>
                <a:spcPct val="0"/>
              </a:spcBef>
              <a:spcAft>
                <a:spcPct val="0"/>
              </a:spcAft>
            </a:pPr>
            <a:r>
              <a:rPr lang="en-US" dirty="0">
                <a:solidFill>
                  <a:srgbClr val="000000"/>
                </a:solidFill>
              </a:rPr>
              <a:t>Rockville, Maryland 20852</a:t>
            </a:r>
          </a:p>
          <a:p>
            <a:pPr algn="ctr" eaLnBrk="0" fontAlgn="base" hangingPunct="0">
              <a:spcBef>
                <a:spcPct val="0"/>
              </a:spcBef>
              <a:spcAft>
                <a:spcPct val="0"/>
              </a:spcAft>
            </a:pPr>
            <a:endParaRPr lang="en-US" dirty="0">
              <a:solidFill>
                <a:srgbClr val="000000"/>
              </a:solidFill>
            </a:endParaRPr>
          </a:p>
          <a:p>
            <a:pPr algn="ctr" eaLnBrk="0" fontAlgn="base" hangingPunct="0">
              <a:spcBef>
                <a:spcPct val="0"/>
              </a:spcBef>
              <a:spcAft>
                <a:spcPct val="0"/>
              </a:spcAft>
            </a:pPr>
            <a:r>
              <a:rPr lang="en-US" dirty="0">
                <a:solidFill>
                  <a:srgbClr val="000000"/>
                </a:solidFill>
              </a:rPr>
              <a:t>mhaffner3@verizon.net</a:t>
            </a:r>
          </a:p>
          <a:p>
            <a:pPr algn="ctr" eaLnBrk="0" fontAlgn="base" hangingPunct="0">
              <a:spcBef>
                <a:spcPct val="0"/>
              </a:spcBef>
              <a:spcAft>
                <a:spcPct val="0"/>
              </a:spcAft>
            </a:pPr>
            <a:endParaRPr lang="en-US" dirty="0">
              <a:solidFill>
                <a:srgbClr val="000000"/>
              </a:solidFill>
            </a:endParaRPr>
          </a:p>
          <a:p>
            <a:pPr algn="ctr" eaLnBrk="0" fontAlgn="base" hangingPunct="0">
              <a:spcBef>
                <a:spcPct val="0"/>
              </a:spcBef>
              <a:spcAft>
                <a:spcPct val="0"/>
              </a:spcAft>
            </a:pPr>
            <a:r>
              <a:rPr lang="en-US" dirty="0">
                <a:solidFill>
                  <a:srgbClr val="000000"/>
                </a:solidFill>
              </a:rPr>
              <a:t>301 984 5729 - office</a:t>
            </a:r>
          </a:p>
          <a:p>
            <a:pPr algn="ctr" eaLnBrk="0" fontAlgn="base" hangingPunct="0">
              <a:spcBef>
                <a:spcPct val="0"/>
              </a:spcBef>
              <a:spcAft>
                <a:spcPct val="0"/>
              </a:spcAft>
            </a:pPr>
            <a:r>
              <a:rPr lang="en-US" dirty="0">
                <a:solidFill>
                  <a:srgbClr val="000000"/>
                </a:solidFill>
              </a:rPr>
              <a:t>301 641 4268 - cell</a:t>
            </a:r>
          </a:p>
          <a:p>
            <a:pPr algn="ctr" eaLnBrk="0" fontAlgn="base" hangingPunct="0">
              <a:spcBef>
                <a:spcPct val="0"/>
              </a:spcBef>
              <a:spcAft>
                <a:spcPct val="0"/>
              </a:spcAft>
            </a:pPr>
            <a:r>
              <a:rPr lang="en-US" dirty="0">
                <a:solidFill>
                  <a:srgbClr val="000000"/>
                </a:solidFill>
              </a:rPr>
              <a:t>301 984 2272 - FAX</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t>
            </a:r>
            <a:r>
              <a:rPr lang="en-US" dirty="0" err="1" smtClean="0"/>
              <a:t>Pharma</a:t>
            </a:r>
            <a:r>
              <a:rPr lang="en-US" dirty="0" smtClean="0"/>
              <a:t> Trends</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Cambria Math" pitchFamily="18" charset="0"/>
                <a:ea typeface="Cambria Math" pitchFamily="18" charset="0"/>
              </a:rPr>
              <a:t>Slow </a:t>
            </a:r>
            <a:r>
              <a:rPr lang="en-US" dirty="0" err="1" smtClean="0">
                <a:latin typeface="Cambria Math" pitchFamily="18" charset="0"/>
                <a:ea typeface="Cambria Math" pitchFamily="18" charset="0"/>
              </a:rPr>
              <a:t>pharma</a:t>
            </a:r>
            <a:r>
              <a:rPr lang="en-US" dirty="0" smtClean="0">
                <a:latin typeface="Cambria Math" pitchFamily="18" charset="0"/>
                <a:ea typeface="Cambria Math" pitchFamily="18" charset="0"/>
              </a:rPr>
              <a:t> industry growth</a:t>
            </a:r>
          </a:p>
          <a:p>
            <a:pPr lvl="1"/>
            <a:r>
              <a:rPr lang="en-US" dirty="0" smtClean="0">
                <a:latin typeface="Cambria Math" pitchFamily="18" charset="0"/>
                <a:ea typeface="Cambria Math" pitchFamily="18" charset="0"/>
              </a:rPr>
              <a:t>Patent expiration</a:t>
            </a:r>
          </a:p>
          <a:p>
            <a:pPr lvl="1"/>
            <a:r>
              <a:rPr lang="en-US" dirty="0" smtClean="0">
                <a:latin typeface="Cambria Math" pitchFamily="18" charset="0"/>
                <a:ea typeface="Cambria Math" pitchFamily="18" charset="0"/>
              </a:rPr>
              <a:t>Generic Competition</a:t>
            </a:r>
          </a:p>
          <a:p>
            <a:pPr lvl="1"/>
            <a:r>
              <a:rPr lang="en-US" dirty="0" smtClean="0">
                <a:latin typeface="Cambria Math" pitchFamily="18" charset="0"/>
                <a:ea typeface="Cambria Math" pitchFamily="18" charset="0"/>
              </a:rPr>
              <a:t>Drying Pipelines</a:t>
            </a:r>
          </a:p>
          <a:p>
            <a:pPr lvl="1"/>
            <a:r>
              <a:rPr lang="en-US" dirty="0" err="1" smtClean="0">
                <a:latin typeface="Cambria Math" pitchFamily="18" charset="0"/>
                <a:ea typeface="Cambria Math" pitchFamily="18" charset="0"/>
              </a:rPr>
              <a:t>Biosimilars</a:t>
            </a:r>
            <a:endParaRPr lang="en-US" dirty="0" smtClean="0">
              <a:latin typeface="Cambria Math" pitchFamily="18" charset="0"/>
              <a:ea typeface="Cambria Math" pitchFamily="18" charset="0"/>
            </a:endParaRPr>
          </a:p>
          <a:p>
            <a:pPr lvl="1"/>
            <a:r>
              <a:rPr lang="en-US" dirty="0" smtClean="0">
                <a:latin typeface="Cambria Math" pitchFamily="18" charset="0"/>
                <a:ea typeface="Cambria Math" pitchFamily="18" charset="0"/>
              </a:rPr>
              <a:t>Regulatory Guidelines</a:t>
            </a:r>
          </a:p>
          <a:p>
            <a:r>
              <a:rPr lang="en-US" dirty="0" smtClean="0">
                <a:latin typeface="Cambria Math" pitchFamily="18" charset="0"/>
                <a:ea typeface="Cambria Math" pitchFamily="18" charset="0"/>
              </a:rPr>
              <a:t>Lack of Investor Interest</a:t>
            </a:r>
          </a:p>
          <a:p>
            <a:pPr lvl="1"/>
            <a:r>
              <a:rPr lang="en-US" dirty="0" smtClean="0">
                <a:latin typeface="Cambria Math" pitchFamily="18" charset="0"/>
                <a:ea typeface="Cambria Math" pitchFamily="18" charset="0"/>
              </a:rPr>
              <a:t>Reduction in ROI</a:t>
            </a:r>
          </a:p>
          <a:p>
            <a:pPr lvl="1"/>
            <a:r>
              <a:rPr lang="en-US" dirty="0" smtClean="0">
                <a:latin typeface="Cambria Math" pitchFamily="18" charset="0"/>
                <a:ea typeface="Cambria Math" pitchFamily="18" charset="0"/>
              </a:rPr>
              <a:t>Lack of Success </a:t>
            </a:r>
          </a:p>
          <a:p>
            <a:pPr lvl="1"/>
            <a:r>
              <a:rPr lang="en-US" dirty="0" smtClean="0">
                <a:latin typeface="Cambria Math" pitchFamily="18" charset="0"/>
                <a:ea typeface="Cambria Math" pitchFamily="18" charset="0"/>
              </a:rPr>
              <a:t>Economic Uncertainty</a:t>
            </a:r>
          </a:p>
          <a:p>
            <a:r>
              <a:rPr lang="en-US" sz="2800" b="1" dirty="0" smtClean="0">
                <a:latin typeface="Cambria Math" pitchFamily="18" charset="0"/>
                <a:ea typeface="Cambria Math" pitchFamily="18" charset="0"/>
              </a:rPr>
              <a:t>Orphan Products Save the Day!?</a:t>
            </a:r>
            <a:endParaRPr lang="en-US" sz="2800" b="1" dirty="0">
              <a:latin typeface="Cambria Math" pitchFamily="18" charset="0"/>
              <a:ea typeface="Cambria Math" pitchFamily="18" charset="0"/>
            </a:endParaRPr>
          </a:p>
        </p:txBody>
      </p:sp>
      <p:pic>
        <p:nvPicPr>
          <p:cNvPr id="4" name="Picture 2" descr="Haffner Associates Logo.gif                                    00D681BFMacintosh HD                   BBA3A940:"/>
          <p:cNvPicPr>
            <a:picLocks noChangeAspect="1" noChangeArrowheads="1"/>
          </p:cNvPicPr>
          <p:nvPr/>
        </p:nvPicPr>
        <p:blipFill>
          <a:blip r:embed="rId3" cstate="print"/>
          <a:srcRect/>
          <a:stretch>
            <a:fillRect/>
          </a:stretch>
        </p:blipFill>
        <p:spPr bwMode="auto">
          <a:xfrm>
            <a:off x="7086600" y="6064588"/>
            <a:ext cx="2057400" cy="793412"/>
          </a:xfrm>
          <a:prstGeom prst="rect">
            <a:avLst/>
          </a:prstGeom>
          <a:noFill/>
        </p:spPr>
      </p:pic>
    </p:spTree>
    <p:extLst>
      <p:ext uri="{BB962C8B-B14F-4D97-AF65-F5344CB8AC3E}">
        <p14:creationId xmlns:p14="http://schemas.microsoft.com/office/powerpoint/2010/main" xmlns="" val="3718640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ffner Associates Logo.gif                                    00D681BFMacintosh HD                   BBA3A940:"/>
          <p:cNvPicPr>
            <a:picLocks noChangeAspect="1" noChangeArrowheads="1"/>
          </p:cNvPicPr>
          <p:nvPr/>
        </p:nvPicPr>
        <p:blipFill>
          <a:blip r:embed="rId2" cstate="print"/>
          <a:srcRect/>
          <a:stretch>
            <a:fillRect/>
          </a:stretch>
        </p:blipFill>
        <p:spPr bwMode="auto">
          <a:xfrm>
            <a:off x="7086600" y="6064588"/>
            <a:ext cx="2057400" cy="793412"/>
          </a:xfrm>
          <a:prstGeom prst="rect">
            <a:avLst/>
          </a:prstGeom>
          <a:noFill/>
        </p:spPr>
      </p:pic>
      <p:sp>
        <p:nvSpPr>
          <p:cNvPr id="2" name="Title 1"/>
          <p:cNvSpPr>
            <a:spLocks noGrp="1"/>
          </p:cNvSpPr>
          <p:nvPr>
            <p:ph type="title"/>
          </p:nvPr>
        </p:nvSpPr>
        <p:spPr>
          <a:xfrm>
            <a:off x="457200" y="152400"/>
            <a:ext cx="8229600" cy="1143000"/>
          </a:xfrm>
        </p:spPr>
        <p:txBody>
          <a:bodyPr>
            <a:normAutofit fontScale="90000"/>
          </a:bodyPr>
          <a:lstStyle/>
          <a:p>
            <a:pPr algn="ctr"/>
            <a:r>
              <a:rPr lang="en-US" dirty="0" smtClean="0"/>
              <a:t>Orphan Drug Development Challenges</a:t>
            </a:r>
            <a:br>
              <a:rPr lang="en-US" dirty="0" smtClean="0"/>
            </a:br>
            <a:r>
              <a:rPr lang="en-US" sz="3100" dirty="0" smtClean="0"/>
              <a:t>The rarity paradigm</a:t>
            </a:r>
            <a:endParaRPr lang="en-US" sz="3100" dirty="0"/>
          </a:p>
        </p:txBody>
      </p:sp>
      <p:sp>
        <p:nvSpPr>
          <p:cNvPr id="3" name="Content Placeholder 2"/>
          <p:cNvSpPr>
            <a:spLocks noGrp="1"/>
          </p:cNvSpPr>
          <p:nvPr>
            <p:ph idx="1"/>
          </p:nvPr>
        </p:nvSpPr>
        <p:spPr>
          <a:xfrm>
            <a:off x="609600" y="1447800"/>
            <a:ext cx="8229600" cy="4616788"/>
          </a:xfrm>
        </p:spPr>
        <p:txBody>
          <a:bodyPr>
            <a:normAutofit fontScale="77500" lnSpcReduction="20000"/>
          </a:bodyPr>
          <a:lstStyle/>
          <a:p>
            <a:pPr>
              <a:lnSpc>
                <a:spcPct val="120000"/>
              </a:lnSpc>
              <a:buFont typeface="Arial" pitchFamily="34" charset="0"/>
              <a:buChar char="•"/>
            </a:pPr>
            <a:r>
              <a:rPr lang="en-US" sz="2800" dirty="0" smtClean="0">
                <a:latin typeface="Cambria Math" pitchFamily="18" charset="0"/>
                <a:ea typeface="Cambria Math" pitchFamily="18" charset="0"/>
              </a:rPr>
              <a:t>Limited public awareness (invisible patient population)</a:t>
            </a:r>
          </a:p>
          <a:p>
            <a:pPr>
              <a:lnSpc>
                <a:spcPct val="120000"/>
              </a:lnSpc>
              <a:buFont typeface="Arial" pitchFamily="34" charset="0"/>
              <a:buChar char="•"/>
            </a:pPr>
            <a:r>
              <a:rPr lang="en-US" sz="2800" dirty="0" smtClean="0">
                <a:latin typeface="Cambria Math" pitchFamily="18" charset="0"/>
                <a:ea typeface="Cambria Math" pitchFamily="18" charset="0"/>
              </a:rPr>
              <a:t>Scarcity of clinical expertise and reference centers – disease is poorly understood; no natural history</a:t>
            </a:r>
          </a:p>
          <a:p>
            <a:pPr>
              <a:lnSpc>
                <a:spcPct val="120000"/>
              </a:lnSpc>
              <a:buFont typeface="Arial" pitchFamily="34" charset="0"/>
              <a:buChar char="•"/>
            </a:pPr>
            <a:r>
              <a:rPr lang="en-US" sz="2800" dirty="0" smtClean="0">
                <a:latin typeface="Cambria Math" pitchFamily="18" charset="0"/>
                <a:ea typeface="Cambria Math" pitchFamily="18" charset="0"/>
              </a:rPr>
              <a:t>Delay in diagnosis</a:t>
            </a:r>
          </a:p>
          <a:p>
            <a:pPr>
              <a:lnSpc>
                <a:spcPct val="120000"/>
              </a:lnSpc>
              <a:buFont typeface="Arial" pitchFamily="34" charset="0"/>
              <a:buChar char="•"/>
            </a:pPr>
            <a:r>
              <a:rPr lang="en-US" sz="2800" dirty="0" smtClean="0">
                <a:latin typeface="Cambria Math" pitchFamily="18" charset="0"/>
                <a:ea typeface="Cambria Math" pitchFamily="18" charset="0"/>
              </a:rPr>
              <a:t>Small patient population –  difficulty in recruiting to clinical trials</a:t>
            </a:r>
          </a:p>
          <a:p>
            <a:pPr>
              <a:lnSpc>
                <a:spcPct val="120000"/>
              </a:lnSpc>
              <a:buFont typeface="Arial" pitchFamily="34" charset="0"/>
              <a:buChar char="•"/>
            </a:pPr>
            <a:r>
              <a:rPr lang="en-US" sz="2800" dirty="0" smtClean="0">
                <a:latin typeface="Cambria Math" pitchFamily="18" charset="0"/>
                <a:ea typeface="Cambria Math" pitchFamily="18" charset="0"/>
              </a:rPr>
              <a:t>Geographic dispersion</a:t>
            </a:r>
          </a:p>
          <a:p>
            <a:pPr>
              <a:lnSpc>
                <a:spcPct val="120000"/>
              </a:lnSpc>
              <a:buFont typeface="Arial" pitchFamily="34" charset="0"/>
              <a:buChar char="•"/>
            </a:pPr>
            <a:r>
              <a:rPr lang="en-US" sz="2800" dirty="0" smtClean="0">
                <a:latin typeface="Cambria Math" pitchFamily="18" charset="0"/>
                <a:ea typeface="Cambria Math" pitchFamily="18" charset="0"/>
              </a:rPr>
              <a:t>Life threatening/chronic</a:t>
            </a:r>
          </a:p>
          <a:p>
            <a:pPr>
              <a:lnSpc>
                <a:spcPct val="120000"/>
              </a:lnSpc>
              <a:buFont typeface="Arial" pitchFamily="34" charset="0"/>
              <a:buChar char="•"/>
            </a:pPr>
            <a:r>
              <a:rPr lang="en-US" sz="2800" dirty="0" smtClean="0">
                <a:latin typeface="Cambria Math" pitchFamily="18" charset="0"/>
                <a:ea typeface="Cambria Math" pitchFamily="18" charset="0"/>
              </a:rPr>
              <a:t>Heterogeneous </a:t>
            </a:r>
            <a:r>
              <a:rPr lang="en-US" dirty="0" smtClean="0">
                <a:latin typeface="Cambria Math" pitchFamily="18" charset="0"/>
                <a:ea typeface="Cambria Math" pitchFamily="18" charset="0"/>
              </a:rPr>
              <a:t>conditions</a:t>
            </a:r>
          </a:p>
          <a:p>
            <a:pPr>
              <a:lnSpc>
                <a:spcPct val="120000"/>
              </a:lnSpc>
              <a:buFont typeface="Arial" pitchFamily="34" charset="0"/>
              <a:buChar char="•"/>
            </a:pPr>
            <a:r>
              <a:rPr lang="en-US" sz="2800" dirty="0" smtClean="0">
                <a:latin typeface="Cambria Math" pitchFamily="18" charset="0"/>
                <a:ea typeface="Cambria Math" pitchFamily="18" charset="0"/>
              </a:rPr>
              <a:t>Difficult to stratify/stage – lack of natural history of disease</a:t>
            </a:r>
          </a:p>
          <a:p>
            <a:pPr>
              <a:lnSpc>
                <a:spcPct val="120000"/>
              </a:lnSpc>
              <a:buFont typeface="Arial" pitchFamily="34" charset="0"/>
              <a:buChar char="•"/>
            </a:pPr>
            <a:r>
              <a:rPr lang="en-US" sz="2800" dirty="0" smtClean="0">
                <a:latin typeface="Cambria Math" pitchFamily="18" charset="0"/>
                <a:ea typeface="Cambria Math" pitchFamily="18" charset="0"/>
              </a:rPr>
              <a:t>Limited treatment availability</a:t>
            </a:r>
            <a:endParaRPr lang="en-US" dirty="0">
              <a:latin typeface="Cambria Math" pitchFamily="18" charset="0"/>
              <a:ea typeface="Cambria Math" pitchFamily="18" charset="0"/>
            </a:endParaRPr>
          </a:p>
        </p:txBody>
      </p:sp>
    </p:spTree>
    <p:extLst>
      <p:ext uri="{BB962C8B-B14F-4D97-AF65-F5344CB8AC3E}">
        <p14:creationId xmlns:p14="http://schemas.microsoft.com/office/powerpoint/2010/main" xmlns="" val="2696628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505200" y="115978"/>
            <a:ext cx="2743200" cy="6345316"/>
          </a:xfrm>
        </p:spPr>
      </p:pic>
      <p:pic>
        <p:nvPicPr>
          <p:cNvPr id="5" name="Picture 2" descr="Haffner Associates Logo.gif                                    00D681BFMacintosh HD                   BBA3A940:"/>
          <p:cNvPicPr>
            <a:picLocks noChangeAspect="1" noChangeArrowheads="1"/>
          </p:cNvPicPr>
          <p:nvPr/>
        </p:nvPicPr>
        <p:blipFill>
          <a:blip r:embed="rId4" cstate="print"/>
          <a:srcRect/>
          <a:stretch>
            <a:fillRect/>
          </a:stretch>
        </p:blipFill>
        <p:spPr bwMode="auto">
          <a:xfrm>
            <a:off x="7086600" y="6064588"/>
            <a:ext cx="2057400" cy="793412"/>
          </a:xfrm>
          <a:prstGeom prst="rect">
            <a:avLst/>
          </a:prstGeom>
          <a:noFill/>
        </p:spPr>
      </p:pic>
    </p:spTree>
    <p:extLst>
      <p:ext uri="{BB962C8B-B14F-4D97-AF65-F5344CB8AC3E}">
        <p14:creationId xmlns:p14="http://schemas.microsoft.com/office/powerpoint/2010/main" xmlns="" val="1796501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latin typeface="Cambria Math" pitchFamily="18" charset="0"/>
                <a:ea typeface="Cambria Math" pitchFamily="18" charset="0"/>
              </a:rPr>
              <a:t>Public Health </a:t>
            </a:r>
          </a:p>
          <a:p>
            <a:r>
              <a:rPr lang="en-US" dirty="0" smtClean="0">
                <a:latin typeface="Cambria Math" pitchFamily="18" charset="0"/>
                <a:ea typeface="Cambria Math" pitchFamily="18" charset="0"/>
              </a:rPr>
              <a:t>Economies of Scale</a:t>
            </a:r>
          </a:p>
          <a:p>
            <a:pPr>
              <a:buNone/>
            </a:pPr>
            <a:endParaRPr lang="en-US" dirty="0" smtClean="0"/>
          </a:p>
          <a:p>
            <a:pPr algn="r">
              <a:buNone/>
            </a:pPr>
            <a:endParaRPr lang="en-US" sz="2000" dirty="0" smtClean="0"/>
          </a:p>
          <a:p>
            <a:pPr algn="r">
              <a:buNone/>
            </a:pPr>
            <a:endParaRPr lang="en-US" sz="1600" dirty="0" smtClean="0"/>
          </a:p>
        </p:txBody>
      </p:sp>
      <p:sp>
        <p:nvSpPr>
          <p:cNvPr id="6" name="Title 5"/>
          <p:cNvSpPr>
            <a:spLocks noGrp="1"/>
          </p:cNvSpPr>
          <p:nvPr>
            <p:ph type="title"/>
          </p:nvPr>
        </p:nvSpPr>
        <p:spPr/>
        <p:txBody>
          <a:bodyPr>
            <a:normAutofit/>
          </a:bodyPr>
          <a:lstStyle/>
          <a:p>
            <a:pPr algn="ctr"/>
            <a:r>
              <a:rPr lang="en-US" dirty="0" smtClean="0">
                <a:cs typeface="Times New Roman" pitchFamily="18" charset="0"/>
              </a:rPr>
              <a:t>Entering Orphan Drug Market</a:t>
            </a:r>
            <a:endParaRPr lang="en-US" dirty="0">
              <a:cs typeface="Times New Roman" pitchFamily="18" charset="0"/>
            </a:endParaRPr>
          </a:p>
        </p:txBody>
      </p:sp>
      <p:pic>
        <p:nvPicPr>
          <p:cNvPr id="8" name="Picture 2" descr="Haffner Associates Logo.gif                                    00D681BFMacintosh HD                   BBA3A940:"/>
          <p:cNvPicPr>
            <a:picLocks noChangeAspect="1" noChangeArrowheads="1"/>
          </p:cNvPicPr>
          <p:nvPr/>
        </p:nvPicPr>
        <p:blipFill>
          <a:blip r:embed="rId3" cstate="print"/>
          <a:srcRect/>
          <a:stretch>
            <a:fillRect/>
          </a:stretch>
        </p:blipFill>
        <p:spPr bwMode="auto">
          <a:xfrm>
            <a:off x="7086600" y="6064588"/>
            <a:ext cx="2057400" cy="793412"/>
          </a:xfrm>
          <a:prstGeom prst="rect">
            <a:avLst/>
          </a:prstGeom>
          <a:noFill/>
        </p:spPr>
      </p:pic>
      <p:graphicFrame>
        <p:nvGraphicFramePr>
          <p:cNvPr id="2" name="Table 1"/>
          <p:cNvGraphicFramePr>
            <a:graphicFrameLocks noGrp="1"/>
          </p:cNvGraphicFramePr>
          <p:nvPr>
            <p:extLst>
              <p:ext uri="{D42A27DB-BD31-4B8C-83A1-F6EECF244321}">
                <p14:modId xmlns:p14="http://schemas.microsoft.com/office/powerpoint/2010/main" xmlns="" val="2604297993"/>
              </p:ext>
            </p:extLst>
          </p:nvPr>
        </p:nvGraphicFramePr>
        <p:xfrm>
          <a:off x="990600" y="2590800"/>
          <a:ext cx="7620000" cy="3281684"/>
        </p:xfrm>
        <a:graphic>
          <a:graphicData uri="http://schemas.openxmlformats.org/drawingml/2006/table">
            <a:tbl>
              <a:tblPr firstRow="1" bandRow="1">
                <a:tableStyleId>{5C22544A-7EE6-4342-B048-85BDC9FD1C3A}</a:tableStyleId>
              </a:tblPr>
              <a:tblGrid>
                <a:gridCol w="3810000"/>
                <a:gridCol w="3810000"/>
              </a:tblGrid>
              <a:tr h="468812">
                <a:tc>
                  <a:txBody>
                    <a:bodyPr/>
                    <a:lstStyle/>
                    <a:p>
                      <a:r>
                        <a:rPr lang="en-US" dirty="0" smtClean="0">
                          <a:latin typeface="Cambria Math" pitchFamily="18" charset="0"/>
                          <a:ea typeface="Cambria Math" pitchFamily="18" charset="0"/>
                        </a:rPr>
                        <a:t>R&amp;D Drivers</a:t>
                      </a:r>
                      <a:endParaRPr lang="en-US" dirty="0">
                        <a:latin typeface="Cambria Math" pitchFamily="18" charset="0"/>
                        <a:ea typeface="Cambria Math" pitchFamily="18" charset="0"/>
                      </a:endParaRPr>
                    </a:p>
                  </a:txBody>
                  <a:tcPr/>
                </a:tc>
                <a:tc>
                  <a:txBody>
                    <a:bodyPr/>
                    <a:lstStyle/>
                    <a:p>
                      <a:r>
                        <a:rPr lang="en-US" dirty="0" smtClean="0">
                          <a:latin typeface="Cambria Math" pitchFamily="18" charset="0"/>
                          <a:ea typeface="Cambria Math" pitchFamily="18" charset="0"/>
                        </a:rPr>
                        <a:t>Commercial Drivers</a:t>
                      </a:r>
                      <a:endParaRPr lang="en-US" dirty="0">
                        <a:latin typeface="Cambria Math" pitchFamily="18" charset="0"/>
                        <a:ea typeface="Cambria Math" pitchFamily="18" charset="0"/>
                      </a:endParaRPr>
                    </a:p>
                  </a:txBody>
                  <a:tcPr/>
                </a:tc>
              </a:tr>
              <a:tr h="468812">
                <a:tc>
                  <a:txBody>
                    <a:bodyPr/>
                    <a:lstStyle/>
                    <a:p>
                      <a:r>
                        <a:rPr lang="en-US" dirty="0" smtClean="0">
                          <a:latin typeface="Cambria Math" pitchFamily="18" charset="0"/>
                          <a:ea typeface="Cambria Math" pitchFamily="18" charset="0"/>
                        </a:rPr>
                        <a:t>Tax Credits</a:t>
                      </a:r>
                      <a:endParaRPr lang="en-US" dirty="0">
                        <a:latin typeface="Cambria Math" pitchFamily="18" charset="0"/>
                        <a:ea typeface="Cambria Math" pitchFamily="18" charset="0"/>
                      </a:endParaRPr>
                    </a:p>
                  </a:txBody>
                  <a:tcPr/>
                </a:tc>
                <a:tc>
                  <a:txBody>
                    <a:bodyPr/>
                    <a:lstStyle/>
                    <a:p>
                      <a:r>
                        <a:rPr lang="en-US" dirty="0" smtClean="0">
                          <a:latin typeface="Cambria Math" pitchFamily="18" charset="0"/>
                          <a:ea typeface="Cambria Math" pitchFamily="18" charset="0"/>
                        </a:rPr>
                        <a:t>Favorable</a:t>
                      </a:r>
                      <a:r>
                        <a:rPr lang="en-US" baseline="0" dirty="0" smtClean="0">
                          <a:latin typeface="Cambria Math" pitchFamily="18" charset="0"/>
                          <a:ea typeface="Cambria Math" pitchFamily="18" charset="0"/>
                        </a:rPr>
                        <a:t> reimbursement</a:t>
                      </a:r>
                      <a:endParaRPr lang="en-US" dirty="0">
                        <a:latin typeface="Cambria Math" pitchFamily="18" charset="0"/>
                        <a:ea typeface="Cambria Math" pitchFamily="18" charset="0"/>
                      </a:endParaRPr>
                    </a:p>
                  </a:txBody>
                  <a:tcPr/>
                </a:tc>
              </a:tr>
              <a:tr h="468812">
                <a:tc>
                  <a:txBody>
                    <a:bodyPr/>
                    <a:lstStyle/>
                    <a:p>
                      <a:r>
                        <a:rPr lang="en-US" dirty="0" smtClean="0">
                          <a:latin typeface="Cambria Math" pitchFamily="18" charset="0"/>
                          <a:ea typeface="Cambria Math" pitchFamily="18" charset="0"/>
                        </a:rPr>
                        <a:t>R&amp;D Grants</a:t>
                      </a:r>
                      <a:endParaRPr lang="en-US" dirty="0">
                        <a:latin typeface="Cambria Math" pitchFamily="18" charset="0"/>
                        <a:ea typeface="Cambria Math" pitchFamily="18" charset="0"/>
                      </a:endParaRPr>
                    </a:p>
                  </a:txBody>
                  <a:tcPr/>
                </a:tc>
                <a:tc>
                  <a:txBody>
                    <a:bodyPr/>
                    <a:lstStyle/>
                    <a:p>
                      <a:r>
                        <a:rPr lang="en-US" dirty="0" smtClean="0">
                          <a:latin typeface="Cambria Math" pitchFamily="18" charset="0"/>
                          <a:ea typeface="Cambria Math" pitchFamily="18" charset="0"/>
                        </a:rPr>
                        <a:t>Fewer hurdles to</a:t>
                      </a:r>
                      <a:r>
                        <a:rPr lang="en-US" baseline="0" dirty="0" smtClean="0">
                          <a:latin typeface="Cambria Math" pitchFamily="18" charset="0"/>
                          <a:ea typeface="Cambria Math" pitchFamily="18" charset="0"/>
                        </a:rPr>
                        <a:t> approval </a:t>
                      </a:r>
                      <a:endParaRPr lang="en-US" dirty="0">
                        <a:latin typeface="Cambria Math" pitchFamily="18" charset="0"/>
                        <a:ea typeface="Cambria Math" pitchFamily="18" charset="0"/>
                      </a:endParaRPr>
                    </a:p>
                  </a:txBody>
                  <a:tcPr/>
                </a:tc>
              </a:tr>
              <a:tr h="468812">
                <a:tc>
                  <a:txBody>
                    <a:bodyPr/>
                    <a:lstStyle/>
                    <a:p>
                      <a:r>
                        <a:rPr lang="en-US" dirty="0" smtClean="0">
                          <a:latin typeface="Cambria Math" pitchFamily="18" charset="0"/>
                          <a:ea typeface="Cambria Math" pitchFamily="18" charset="0"/>
                        </a:rPr>
                        <a:t> Filing fees reduced or waived</a:t>
                      </a:r>
                      <a:endParaRPr lang="en-US" dirty="0">
                        <a:latin typeface="Cambria Math" pitchFamily="18" charset="0"/>
                        <a:ea typeface="Cambria Math" pitchFamily="18" charset="0"/>
                      </a:endParaRPr>
                    </a:p>
                  </a:txBody>
                  <a:tcPr/>
                </a:tc>
                <a:tc>
                  <a:txBody>
                    <a:bodyPr/>
                    <a:lstStyle/>
                    <a:p>
                      <a:r>
                        <a:rPr lang="en-US" dirty="0" smtClean="0">
                          <a:latin typeface="Cambria Math" pitchFamily="18" charset="0"/>
                          <a:ea typeface="Cambria Math" pitchFamily="18" charset="0"/>
                        </a:rPr>
                        <a:t>Longer/stronger exclusivity </a:t>
                      </a:r>
                      <a:endParaRPr lang="en-US" dirty="0">
                        <a:latin typeface="Cambria Math" pitchFamily="18" charset="0"/>
                        <a:ea typeface="Cambria Math" pitchFamily="18" charset="0"/>
                      </a:endParaRPr>
                    </a:p>
                  </a:txBody>
                  <a:tcPr/>
                </a:tc>
              </a:tr>
              <a:tr h="468812">
                <a:tc>
                  <a:txBody>
                    <a:bodyPr/>
                    <a:lstStyle/>
                    <a:p>
                      <a:r>
                        <a:rPr lang="en-US" dirty="0" smtClean="0">
                          <a:latin typeface="Cambria Math" pitchFamily="18" charset="0"/>
                          <a:ea typeface="Cambria Math" pitchFamily="18" charset="0"/>
                        </a:rPr>
                        <a:t>Shorter development timelines </a:t>
                      </a:r>
                      <a:endParaRPr lang="en-US" dirty="0">
                        <a:latin typeface="Cambria Math" pitchFamily="18" charset="0"/>
                        <a:ea typeface="Cambria Math" pitchFamily="18" charset="0"/>
                      </a:endParaRPr>
                    </a:p>
                  </a:txBody>
                  <a:tcPr/>
                </a:tc>
                <a:tc>
                  <a:txBody>
                    <a:bodyPr/>
                    <a:lstStyle/>
                    <a:p>
                      <a:r>
                        <a:rPr lang="en-US" dirty="0" smtClean="0">
                          <a:latin typeface="Cambria Math" pitchFamily="18" charset="0"/>
                          <a:ea typeface="Cambria Math" pitchFamily="18" charset="0"/>
                        </a:rPr>
                        <a:t>Lower marketing costs </a:t>
                      </a:r>
                      <a:endParaRPr lang="en-US" dirty="0">
                        <a:latin typeface="Cambria Math" pitchFamily="18" charset="0"/>
                        <a:ea typeface="Cambria Math" pitchFamily="18" charset="0"/>
                      </a:endParaRPr>
                    </a:p>
                  </a:txBody>
                  <a:tcPr/>
                </a:tc>
              </a:tr>
              <a:tr h="468812">
                <a:tc>
                  <a:txBody>
                    <a:bodyPr/>
                    <a:lstStyle/>
                    <a:p>
                      <a:r>
                        <a:rPr lang="en-US" dirty="0" smtClean="0">
                          <a:latin typeface="Cambria Math" pitchFamily="18" charset="0"/>
                          <a:ea typeface="Cambria Math" pitchFamily="18" charset="0"/>
                        </a:rPr>
                        <a:t>Greater</a:t>
                      </a:r>
                      <a:r>
                        <a:rPr lang="en-US" baseline="0" dirty="0" smtClean="0">
                          <a:latin typeface="Cambria Math" pitchFamily="18" charset="0"/>
                          <a:ea typeface="Cambria Math" pitchFamily="18" charset="0"/>
                        </a:rPr>
                        <a:t> Regulatory Success</a:t>
                      </a:r>
                      <a:endParaRPr lang="en-US" dirty="0">
                        <a:latin typeface="Cambria Math" pitchFamily="18" charset="0"/>
                        <a:ea typeface="Cambria Math" pitchFamily="18" charset="0"/>
                      </a:endParaRPr>
                    </a:p>
                  </a:txBody>
                  <a:tcPr/>
                </a:tc>
                <a:tc>
                  <a:txBody>
                    <a:bodyPr/>
                    <a:lstStyle/>
                    <a:p>
                      <a:r>
                        <a:rPr lang="en-US" dirty="0" smtClean="0">
                          <a:latin typeface="Cambria Math" pitchFamily="18" charset="0"/>
                          <a:ea typeface="Cambria Math" pitchFamily="18" charset="0"/>
                        </a:rPr>
                        <a:t>Faster Uptake</a:t>
                      </a:r>
                      <a:endParaRPr lang="en-US" dirty="0">
                        <a:latin typeface="Cambria Math" pitchFamily="18" charset="0"/>
                        <a:ea typeface="Cambria Math" pitchFamily="18" charset="0"/>
                      </a:endParaRPr>
                    </a:p>
                  </a:txBody>
                  <a:tcPr/>
                </a:tc>
              </a:tr>
              <a:tr h="468812">
                <a:tc>
                  <a:txBody>
                    <a:bodyPr/>
                    <a:lstStyle/>
                    <a:p>
                      <a:r>
                        <a:rPr lang="en-US" dirty="0" smtClean="0">
                          <a:latin typeface="Cambria Math" pitchFamily="18" charset="0"/>
                          <a:ea typeface="Cambria Math" pitchFamily="18" charset="0"/>
                        </a:rPr>
                        <a:t>Global Support</a:t>
                      </a:r>
                      <a:endParaRPr lang="en-US" dirty="0">
                        <a:latin typeface="Cambria Math" pitchFamily="18" charset="0"/>
                        <a:ea typeface="Cambria Math" pitchFamily="18" charset="0"/>
                      </a:endParaRPr>
                    </a:p>
                  </a:txBody>
                  <a:tcPr/>
                </a:tc>
                <a:tc>
                  <a:txBody>
                    <a:bodyPr/>
                    <a:lstStyle/>
                    <a:p>
                      <a:r>
                        <a:rPr lang="en-US" dirty="0" smtClean="0">
                          <a:latin typeface="Cambria Math" pitchFamily="18" charset="0"/>
                          <a:ea typeface="Cambria Math" pitchFamily="18" charset="0"/>
                        </a:rPr>
                        <a:t>Premium Pricing</a:t>
                      </a:r>
                      <a:endParaRPr lang="en-US" dirty="0">
                        <a:latin typeface="Cambria Math" pitchFamily="18" charset="0"/>
                        <a:ea typeface="Cambria Math" pitchFamily="18" charset="0"/>
                      </a:endParaRPr>
                    </a:p>
                  </a:txBody>
                  <a:tcPr/>
                </a:tc>
              </a:tr>
            </a:tbl>
          </a:graphicData>
        </a:graphic>
      </p:graphicFrame>
      <p:sp>
        <p:nvSpPr>
          <p:cNvPr id="3" name="TextBox 2"/>
          <p:cNvSpPr txBox="1"/>
          <p:nvPr/>
        </p:nvSpPr>
        <p:spPr>
          <a:xfrm>
            <a:off x="3810000" y="6064588"/>
            <a:ext cx="3048000" cy="461665"/>
          </a:xfrm>
          <a:prstGeom prst="rect">
            <a:avLst/>
          </a:prstGeom>
          <a:noFill/>
        </p:spPr>
        <p:txBody>
          <a:bodyPr wrap="square" rtlCol="0">
            <a:spAutoFit/>
          </a:bodyPr>
          <a:lstStyle/>
          <a:p>
            <a:r>
              <a:rPr lang="en-US" sz="1200" dirty="0"/>
              <a:t>Source: Thomson Reuters Newport Premium, IMS Health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ffner Associates Logo.gif                                    00D681BFMacintosh HD                   BBA3A940:"/>
          <p:cNvPicPr>
            <a:picLocks noChangeAspect="1" noChangeArrowheads="1"/>
          </p:cNvPicPr>
          <p:nvPr/>
        </p:nvPicPr>
        <p:blipFill>
          <a:blip r:embed="rId3" cstate="print"/>
          <a:srcRect/>
          <a:stretch>
            <a:fillRect/>
          </a:stretch>
        </p:blipFill>
        <p:spPr bwMode="auto">
          <a:xfrm>
            <a:off x="7086600" y="6064588"/>
            <a:ext cx="2057400" cy="793412"/>
          </a:xfrm>
          <a:prstGeom prst="rect">
            <a:avLst/>
          </a:prstGeom>
          <a:noFill/>
        </p:spPr>
      </p:pic>
      <p:sp>
        <p:nvSpPr>
          <p:cNvPr id="4" name="Title 3"/>
          <p:cNvSpPr>
            <a:spLocks noGrp="1"/>
          </p:cNvSpPr>
          <p:nvPr>
            <p:ph type="title"/>
          </p:nvPr>
        </p:nvSpPr>
        <p:spPr/>
        <p:txBody>
          <a:bodyPr>
            <a:normAutofit/>
          </a:bodyPr>
          <a:lstStyle/>
          <a:p>
            <a:pPr algn="ctr"/>
            <a:r>
              <a:rPr lang="en-US" dirty="0" smtClean="0">
                <a:cs typeface="Times New Roman" pitchFamily="18" charset="0"/>
              </a:rPr>
              <a:t>Who has Orphan Drug Policies</a:t>
            </a:r>
            <a:endParaRPr lang="en-US" dirty="0">
              <a:cs typeface="Times New Roman" pitchFamily="18" charset="0"/>
            </a:endParaRPr>
          </a:p>
        </p:txBody>
      </p:sp>
      <p:sp>
        <p:nvSpPr>
          <p:cNvPr id="5" name="Content Placeholder 4"/>
          <p:cNvSpPr>
            <a:spLocks noGrp="1"/>
          </p:cNvSpPr>
          <p:nvPr>
            <p:ph idx="1"/>
          </p:nvPr>
        </p:nvSpPr>
        <p:spPr/>
        <p:txBody>
          <a:bodyPr/>
          <a:lstStyle/>
          <a:p>
            <a:endParaRPr lang="en-US" dirty="0" smtClean="0">
              <a:latin typeface="Cambria Math" pitchFamily="18" charset="0"/>
              <a:ea typeface="Cambria Math" pitchFamily="18" charset="0"/>
            </a:endParaRPr>
          </a:p>
          <a:p>
            <a:r>
              <a:rPr lang="en-US" dirty="0" smtClean="0">
                <a:latin typeface="Cambria Math" pitchFamily="18" charset="0"/>
                <a:ea typeface="Cambria Math" pitchFamily="18" charset="0"/>
              </a:rPr>
              <a:t>US – the first 1982/3</a:t>
            </a:r>
          </a:p>
          <a:p>
            <a:r>
              <a:rPr lang="en-US" dirty="0" smtClean="0">
                <a:latin typeface="Cambria Math" pitchFamily="18" charset="0"/>
                <a:ea typeface="Cambria Math" pitchFamily="18" charset="0"/>
              </a:rPr>
              <a:t>Singapore – 1991</a:t>
            </a:r>
          </a:p>
          <a:p>
            <a:r>
              <a:rPr lang="en-US" dirty="0" smtClean="0">
                <a:latin typeface="Cambria Math" pitchFamily="18" charset="0"/>
                <a:ea typeface="Cambria Math" pitchFamily="18" charset="0"/>
              </a:rPr>
              <a:t>Japan – 1993</a:t>
            </a:r>
          </a:p>
          <a:p>
            <a:r>
              <a:rPr lang="en-US" dirty="0" smtClean="0">
                <a:latin typeface="Cambria Math" pitchFamily="18" charset="0"/>
                <a:ea typeface="Cambria Math" pitchFamily="18" charset="0"/>
              </a:rPr>
              <a:t>Australia – 1998</a:t>
            </a:r>
          </a:p>
          <a:p>
            <a:r>
              <a:rPr lang="en-US" dirty="0" smtClean="0">
                <a:latin typeface="Cambria Math" pitchFamily="18" charset="0"/>
                <a:ea typeface="Cambria Math" pitchFamily="18" charset="0"/>
              </a:rPr>
              <a:t>EU – 1999/2000</a:t>
            </a:r>
          </a:p>
          <a:p>
            <a:r>
              <a:rPr lang="en-US" dirty="0" smtClean="0">
                <a:latin typeface="Cambria Math" pitchFamily="18" charset="0"/>
                <a:ea typeface="Cambria Math" pitchFamily="18" charset="0"/>
              </a:rPr>
              <a:t>Taiwan, S. Korea, Hong Kong, S. Africa, Turkey, India…</a:t>
            </a:r>
          </a:p>
          <a:p>
            <a:endParaRPr lang="en-US" dirty="0">
              <a:latin typeface="Cambria Math" pitchFamily="18" charset="0"/>
              <a:ea typeface="Cambria Math" pitchFamily="18" charset="0"/>
            </a:endParaRPr>
          </a:p>
        </p:txBody>
      </p:sp>
    </p:spTree>
    <p:extLst>
      <p:ext uri="{BB962C8B-B14F-4D97-AF65-F5344CB8AC3E}">
        <p14:creationId xmlns:p14="http://schemas.microsoft.com/office/powerpoint/2010/main" xmlns="" val="886319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ffner Associates Logo.gif                                    00D681BFMacintosh HD                   BBA3A940:"/>
          <p:cNvPicPr>
            <a:picLocks noChangeAspect="1" noChangeArrowheads="1"/>
          </p:cNvPicPr>
          <p:nvPr/>
        </p:nvPicPr>
        <p:blipFill>
          <a:blip r:embed="rId3" cstate="print"/>
          <a:srcRect/>
          <a:stretch>
            <a:fillRect/>
          </a:stretch>
        </p:blipFill>
        <p:spPr bwMode="auto">
          <a:xfrm>
            <a:off x="7086600" y="6064588"/>
            <a:ext cx="2057400" cy="793412"/>
          </a:xfrm>
          <a:prstGeom prst="rect">
            <a:avLst/>
          </a:prstGeom>
          <a:noFill/>
        </p:spPr>
      </p:pic>
      <p:sp>
        <p:nvSpPr>
          <p:cNvPr id="2" name="Title 1"/>
          <p:cNvSpPr>
            <a:spLocks noGrp="1"/>
          </p:cNvSpPr>
          <p:nvPr>
            <p:ph type="title"/>
          </p:nvPr>
        </p:nvSpPr>
        <p:spPr/>
        <p:txBody>
          <a:bodyPr>
            <a:normAutofit fontScale="90000"/>
          </a:bodyPr>
          <a:lstStyle/>
          <a:p>
            <a:r>
              <a:rPr lang="en-US" dirty="0" smtClean="0"/>
              <a:t>Orphan Medical Product Designation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146244082"/>
              </p:ext>
            </p:extLst>
          </p:nvPr>
        </p:nvGraphicFramePr>
        <p:xfrm>
          <a:off x="381000" y="1143000"/>
          <a:ext cx="8229600"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801980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ffner Associates Logo.gif                                    00D681BFMacintosh HD                   BBA3A940:"/>
          <p:cNvPicPr>
            <a:picLocks noChangeAspect="1" noChangeArrowheads="1"/>
          </p:cNvPicPr>
          <p:nvPr/>
        </p:nvPicPr>
        <p:blipFill>
          <a:blip r:embed="rId3" cstate="print"/>
          <a:srcRect/>
          <a:stretch>
            <a:fillRect/>
          </a:stretch>
        </p:blipFill>
        <p:spPr bwMode="auto">
          <a:xfrm>
            <a:off x="7086600" y="6064588"/>
            <a:ext cx="2057400" cy="793412"/>
          </a:xfrm>
          <a:prstGeom prst="rect">
            <a:avLst/>
          </a:prstGeom>
          <a:noFill/>
        </p:spPr>
      </p:pic>
      <p:sp>
        <p:nvSpPr>
          <p:cNvPr id="4" name="Title 3"/>
          <p:cNvSpPr>
            <a:spLocks noGrp="1"/>
          </p:cNvSpPr>
          <p:nvPr>
            <p:ph type="title"/>
          </p:nvPr>
        </p:nvSpPr>
        <p:spPr/>
        <p:txBody>
          <a:bodyPr>
            <a:normAutofit/>
          </a:bodyPr>
          <a:lstStyle/>
          <a:p>
            <a:pPr algn="ctr"/>
            <a:r>
              <a:rPr lang="en-US" dirty="0" smtClean="0">
                <a:cs typeface="Times New Roman" pitchFamily="18" charset="0"/>
              </a:rPr>
              <a:t>US Orphan Drug Policy</a:t>
            </a:r>
            <a:endParaRPr lang="en-US" dirty="0">
              <a:cs typeface="Times New Roman" pitchFamily="18" charset="0"/>
            </a:endParaRPr>
          </a:p>
        </p:txBody>
      </p:sp>
      <p:sp>
        <p:nvSpPr>
          <p:cNvPr id="5" name="Content Placeholder 4"/>
          <p:cNvSpPr>
            <a:spLocks noGrp="1"/>
          </p:cNvSpPr>
          <p:nvPr>
            <p:ph idx="1"/>
          </p:nvPr>
        </p:nvSpPr>
        <p:spPr/>
        <p:txBody>
          <a:bodyPr/>
          <a:lstStyle/>
          <a:p>
            <a:r>
              <a:rPr lang="en-US" dirty="0" smtClean="0">
                <a:latin typeface="Cambria Math" pitchFamily="18" charset="0"/>
                <a:ea typeface="Cambria Math" pitchFamily="18" charset="0"/>
              </a:rPr>
              <a:t>Orphan Drug Act (1983)</a:t>
            </a:r>
          </a:p>
          <a:p>
            <a:r>
              <a:rPr lang="en-US" dirty="0" smtClean="0">
                <a:latin typeface="Cambria Math" pitchFamily="18" charset="0"/>
                <a:ea typeface="Cambria Math" pitchFamily="18" charset="0"/>
              </a:rPr>
              <a:t>Rare disease = prevalence &lt; 200,000</a:t>
            </a:r>
          </a:p>
          <a:p>
            <a:r>
              <a:rPr lang="en-US" dirty="0" smtClean="0">
                <a:latin typeface="Cambria Math" pitchFamily="18" charset="0"/>
                <a:ea typeface="Cambria Math" pitchFamily="18" charset="0"/>
              </a:rPr>
              <a:t>7 Year Market Exclusivity</a:t>
            </a:r>
          </a:p>
          <a:p>
            <a:r>
              <a:rPr lang="en-US" dirty="0" smtClean="0">
                <a:latin typeface="Cambria Math" pitchFamily="18" charset="0"/>
                <a:ea typeface="Cambria Math" pitchFamily="18" charset="0"/>
              </a:rPr>
              <a:t>FDA Filing Fee Wavier</a:t>
            </a:r>
          </a:p>
          <a:p>
            <a:r>
              <a:rPr lang="en-US" dirty="0" smtClean="0">
                <a:latin typeface="Cambria Math" pitchFamily="18" charset="0"/>
                <a:ea typeface="Cambria Math" pitchFamily="18" charset="0"/>
              </a:rPr>
              <a:t>Tax Credits for clinical trials</a:t>
            </a:r>
          </a:p>
          <a:p>
            <a:r>
              <a:rPr lang="en-US" dirty="0" smtClean="0">
                <a:latin typeface="Cambria Math" pitchFamily="18" charset="0"/>
                <a:ea typeface="Cambria Math" pitchFamily="18" charset="0"/>
              </a:rPr>
              <a:t>Orphan Product Grants </a:t>
            </a:r>
          </a:p>
          <a:p>
            <a:r>
              <a:rPr lang="en-US" dirty="0" smtClean="0">
                <a:latin typeface="Cambria Math" pitchFamily="18" charset="0"/>
                <a:ea typeface="Cambria Math" pitchFamily="18" charset="0"/>
              </a:rPr>
              <a:t> 400+  drugs approved; &gt;2200 designated</a:t>
            </a:r>
          </a:p>
          <a:p>
            <a:r>
              <a:rPr lang="en-US" dirty="0" smtClean="0">
                <a:latin typeface="Cambria Math" pitchFamily="18" charset="0"/>
                <a:ea typeface="Cambria Math" pitchFamily="18" charset="0"/>
              </a:rPr>
              <a:t>Use of accelerated approval/fast track</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709</TotalTime>
  <Words>1890</Words>
  <Application>Microsoft Office PowerPoint</Application>
  <PresentationFormat>On-screen Show (4:3)</PresentationFormat>
  <Paragraphs>314</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Orphan Drug Global Incentives &amp; Regulatory Framework</vt:lpstr>
      <vt:lpstr>Slide 2</vt:lpstr>
      <vt:lpstr>Current Pharma Trends</vt:lpstr>
      <vt:lpstr>Orphan Drug Development Challenges The rarity paradigm</vt:lpstr>
      <vt:lpstr>Slide 5</vt:lpstr>
      <vt:lpstr>Entering Orphan Drug Market</vt:lpstr>
      <vt:lpstr>Who has Orphan Drug Policies</vt:lpstr>
      <vt:lpstr>Orphan Medical Product Designation</vt:lpstr>
      <vt:lpstr>US Orphan Drug Policy</vt:lpstr>
      <vt:lpstr>EU Orphan Drug Policy</vt:lpstr>
      <vt:lpstr>Japan’s Orphan Drug Policy</vt:lpstr>
      <vt:lpstr>Japan</vt:lpstr>
      <vt:lpstr>Other Nations</vt:lpstr>
      <vt:lpstr>Global Cooperation</vt:lpstr>
      <vt:lpstr>Slide 15</vt:lpstr>
      <vt:lpstr>Latest Orphan Drug Development</vt:lpstr>
      <vt:lpstr>Working with the regulatory agencies</vt:lpstr>
      <vt:lpstr>Working with the regulatory agencies</vt:lpstr>
      <vt:lpstr>Working with the regulatory agencies</vt:lpstr>
      <vt:lpstr>New US Legislation - 2012</vt:lpstr>
      <vt:lpstr>New US Legislation</vt:lpstr>
      <vt:lpstr>Moving Forward</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Marlene Haffer</dc:creator>
  <cp:lastModifiedBy>Marlene Haffer</cp:lastModifiedBy>
  <cp:revision>94</cp:revision>
  <dcterms:created xsi:type="dcterms:W3CDTF">2011-09-18T16:43:54Z</dcterms:created>
  <dcterms:modified xsi:type="dcterms:W3CDTF">2012-09-19T17:05:49Z</dcterms:modified>
</cp:coreProperties>
</file>