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7" r:id="rId2"/>
    <p:sldId id="258" r:id="rId3"/>
    <p:sldId id="263" r:id="rId4"/>
    <p:sldId id="267" r:id="rId5"/>
    <p:sldId id="266" r:id="rId6"/>
    <p:sldId id="262" r:id="rId7"/>
    <p:sldId id="261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4" d="100"/>
          <a:sy n="84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CC767-54CE-4FC9-AB5B-B3362CAABC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370D9-4C91-42DC-9FB5-015D762E42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E97C7-93A5-4B56-8363-27A412F6F5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9D88B-7841-4B76-969C-39EB24FA6A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93FC9-039A-4A69-9619-D65DE3C88A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58C35-7BC5-45C8-847C-63FABCF573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0B183-B39A-4A2C-A797-E89BD02D0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32C68-8D14-4574-BBF4-0ED76EF92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502CB-937F-48B5-B40D-A115DE40B2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3ECBB-97A2-42AF-822A-066595BD04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271AA-2CCB-4DA0-B74E-DB59DB6B3D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4FE9B1-E061-4777-9371-F9BBEE5F642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haffner3@verizon.ne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711825"/>
            <a:ext cx="2971800" cy="114617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638800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7772400" cy="1470025"/>
          </a:xfrm>
        </p:spPr>
        <p:txBody>
          <a:bodyPr/>
          <a:lstStyle/>
          <a:p>
            <a:r>
              <a:rPr lang="en-US" dirty="0" smtClean="0"/>
              <a:t>Genetic Diseases of Children </a:t>
            </a:r>
            <a:br>
              <a:rPr lang="en-US" dirty="0" smtClean="0"/>
            </a:br>
            <a:r>
              <a:rPr lang="en-US" sz="4000" smtClean="0"/>
              <a:t>The Role of Orphan Drugs</a:t>
            </a:r>
            <a:endParaRPr lang="en-US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/>
          <a:lstStyle/>
          <a:p>
            <a:r>
              <a:rPr lang="en-US" sz="2800" dirty="0" smtClean="0"/>
              <a:t>Marlene E. Haffner, MD, MPH</a:t>
            </a:r>
          </a:p>
          <a:p>
            <a:r>
              <a:rPr lang="en-US" sz="2800" dirty="0" smtClean="0"/>
              <a:t>9 March 2011</a:t>
            </a:r>
          </a:p>
          <a:p>
            <a:r>
              <a:rPr lang="en-US" sz="2800" dirty="0" smtClean="0">
                <a:hlinkClick r:id="rId3"/>
              </a:rPr>
              <a:t>mhaffner3@verizon.net</a:t>
            </a:r>
            <a:endParaRPr lang="en-US" sz="2800" dirty="0" smtClean="0"/>
          </a:p>
          <a:p>
            <a:r>
              <a:rPr lang="en-US" sz="2800" dirty="0" smtClean="0"/>
              <a:t>301 984 5729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711825"/>
            <a:ext cx="2971800" cy="114617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638800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let’s talk about drug  development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Complex and failure prone process</a:t>
            </a:r>
          </a:p>
          <a:p>
            <a:r>
              <a:rPr lang="en-US" sz="3000" dirty="0" smtClean="0"/>
              <a:t>Takes 5 – 10 years or more</a:t>
            </a:r>
          </a:p>
          <a:p>
            <a:r>
              <a:rPr lang="en-US" sz="3000" dirty="0" smtClean="0"/>
              <a:t>Human genome opening many doors</a:t>
            </a:r>
          </a:p>
          <a:p>
            <a:r>
              <a:rPr lang="en-US" sz="3000" dirty="0" smtClean="0"/>
              <a:t>Many if not most genetic diseases of children are orphan diseases – prevalence of rare disease is less than 200,000 in the US by law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28650" y="1558925"/>
            <a:ext cx="1371600" cy="4676775"/>
          </a:xfrm>
          <a:prstGeom prst="rect">
            <a:avLst/>
          </a:prstGeom>
          <a:solidFill>
            <a:srgbClr val="2CDAA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1200" b="1">
              <a:latin typeface="Helvetica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981200" y="1558925"/>
            <a:ext cx="1371600" cy="4676775"/>
          </a:xfrm>
          <a:prstGeom prst="rect">
            <a:avLst/>
          </a:prstGeom>
          <a:solidFill>
            <a:srgbClr val="2CDAA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352800" y="1558925"/>
            <a:ext cx="2438400" cy="4676775"/>
          </a:xfrm>
          <a:prstGeom prst="rect">
            <a:avLst/>
          </a:prstGeom>
          <a:solidFill>
            <a:srgbClr val="1DA57B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791200" y="1558925"/>
            <a:ext cx="1371600" cy="4676775"/>
          </a:xfrm>
          <a:prstGeom prst="rect">
            <a:avLst/>
          </a:prstGeom>
          <a:solidFill>
            <a:srgbClr val="2CDAA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7162800" y="1558925"/>
            <a:ext cx="1371600" cy="4676775"/>
          </a:xfrm>
          <a:prstGeom prst="rect">
            <a:avLst/>
          </a:prstGeom>
          <a:solidFill>
            <a:srgbClr val="2CDAA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339850" y="398463"/>
            <a:ext cx="165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251912" name="Rectangle 8"/>
          <p:cNvSpPr>
            <a:spLocks noChangeArrowheads="1"/>
          </p:cNvSpPr>
          <p:nvPr/>
        </p:nvSpPr>
        <p:spPr bwMode="auto">
          <a:xfrm>
            <a:off x="649288" y="1666875"/>
            <a:ext cx="1276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1800" b="1">
                <a:solidFill>
                  <a:srgbClr val="E9ED4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Drug</a:t>
            </a:r>
          </a:p>
          <a:p>
            <a:pPr algn="ctr">
              <a:defRPr/>
            </a:pPr>
            <a:r>
              <a:rPr lang="en-US" altLang="en-US" sz="1800" b="1">
                <a:solidFill>
                  <a:srgbClr val="E9ED4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Discovery</a:t>
            </a:r>
            <a:endParaRPr lang="en-US" altLang="en-US" sz="1800" b="1">
              <a:latin typeface="Helvetica" charset="0"/>
            </a:endParaRPr>
          </a:p>
        </p:txBody>
      </p:sp>
      <p:sp>
        <p:nvSpPr>
          <p:cNvPr id="251913" name="Rectangle 9"/>
          <p:cNvSpPr>
            <a:spLocks noChangeArrowheads="1"/>
          </p:cNvSpPr>
          <p:nvPr/>
        </p:nvSpPr>
        <p:spPr bwMode="auto">
          <a:xfrm>
            <a:off x="2166938" y="1666875"/>
            <a:ext cx="99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1800" b="1">
                <a:solidFill>
                  <a:srgbClr val="E9ED4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Animal</a:t>
            </a:r>
          </a:p>
          <a:p>
            <a:pPr algn="ctr">
              <a:defRPr/>
            </a:pPr>
            <a:r>
              <a:rPr lang="en-US" altLang="en-US" sz="1800" b="1">
                <a:solidFill>
                  <a:srgbClr val="E9ED4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Testing</a:t>
            </a:r>
            <a:endParaRPr lang="en-US" altLang="en-US" sz="1800" b="1">
              <a:latin typeface="Helvetica" charset="0"/>
            </a:endParaRPr>
          </a:p>
        </p:txBody>
      </p:sp>
      <p:sp>
        <p:nvSpPr>
          <p:cNvPr id="251914" name="Rectangle 10"/>
          <p:cNvSpPr>
            <a:spLocks noChangeArrowheads="1"/>
          </p:cNvSpPr>
          <p:nvPr/>
        </p:nvSpPr>
        <p:spPr bwMode="auto">
          <a:xfrm>
            <a:off x="5862638" y="1804988"/>
            <a:ext cx="117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pPr algn="ctr">
              <a:defRPr/>
            </a:pPr>
            <a:r>
              <a:rPr lang="en-US" altLang="en-US" sz="1800" b="1">
                <a:solidFill>
                  <a:srgbClr val="E9ED4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Approval</a:t>
            </a:r>
            <a:endParaRPr lang="en-US" altLang="en-US" sz="1800" b="1">
              <a:solidFill>
                <a:srgbClr val="E9ED45"/>
              </a:solidFill>
              <a:latin typeface="Helvetica" charset="0"/>
            </a:endParaRPr>
          </a:p>
        </p:txBody>
      </p:sp>
      <p:sp>
        <p:nvSpPr>
          <p:cNvPr id="251915" name="Rectangle 11"/>
          <p:cNvSpPr>
            <a:spLocks noChangeArrowheads="1"/>
          </p:cNvSpPr>
          <p:nvPr/>
        </p:nvSpPr>
        <p:spPr bwMode="auto">
          <a:xfrm>
            <a:off x="7196138" y="1666875"/>
            <a:ext cx="1263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1800" b="1">
                <a:solidFill>
                  <a:srgbClr val="E9ED4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Post</a:t>
            </a:r>
          </a:p>
          <a:p>
            <a:pPr algn="ctr">
              <a:defRPr/>
            </a:pPr>
            <a:r>
              <a:rPr lang="en-US" altLang="en-US" sz="1800" b="1">
                <a:solidFill>
                  <a:srgbClr val="E9ED4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Marketing</a:t>
            </a:r>
            <a:endParaRPr lang="en-US" altLang="en-US" sz="1800" b="1">
              <a:latin typeface="Helvetica" charset="0"/>
            </a:endParaRPr>
          </a:p>
        </p:txBody>
      </p:sp>
      <p:sp>
        <p:nvSpPr>
          <p:cNvPr id="251916" name="Rectangle 12"/>
          <p:cNvSpPr>
            <a:spLocks noChangeArrowheads="1"/>
          </p:cNvSpPr>
          <p:nvPr/>
        </p:nvSpPr>
        <p:spPr bwMode="auto">
          <a:xfrm>
            <a:off x="3352800" y="1804988"/>
            <a:ext cx="2438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1800" b="1">
                <a:solidFill>
                  <a:srgbClr val="E9ED4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Human Testing</a:t>
            </a:r>
            <a:endParaRPr lang="en-US" altLang="en-US" sz="1800" b="1">
              <a:latin typeface="Helvetica" charset="0"/>
            </a:endParaRP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3352800" y="2346325"/>
            <a:ext cx="811213" cy="4079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981575" y="2346325"/>
            <a:ext cx="809625" cy="4079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164013" y="2346325"/>
            <a:ext cx="811212" cy="4079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628650" y="2346325"/>
            <a:ext cx="7905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1921" name="Rectangle 17"/>
          <p:cNvSpPr>
            <a:spLocks noChangeArrowheads="1"/>
          </p:cNvSpPr>
          <p:nvPr/>
        </p:nvSpPr>
        <p:spPr bwMode="auto">
          <a:xfrm>
            <a:off x="3352800" y="2430463"/>
            <a:ext cx="811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Phase I</a:t>
            </a:r>
            <a:endParaRPr lang="en-US" altLang="en-US" sz="1600" b="1">
              <a:latin typeface="Helvetica" charset="0"/>
            </a:endParaRPr>
          </a:p>
        </p:txBody>
      </p:sp>
      <p:sp>
        <p:nvSpPr>
          <p:cNvPr id="251922" name="Rectangle 18"/>
          <p:cNvSpPr>
            <a:spLocks noChangeArrowheads="1"/>
          </p:cNvSpPr>
          <p:nvPr/>
        </p:nvSpPr>
        <p:spPr bwMode="auto">
          <a:xfrm>
            <a:off x="4164013" y="2430463"/>
            <a:ext cx="8175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Phase II</a:t>
            </a:r>
            <a:endParaRPr lang="en-US" altLang="en-US" sz="1400" b="1">
              <a:latin typeface="Helvetica" charset="0"/>
            </a:endParaRPr>
          </a:p>
        </p:txBody>
      </p:sp>
      <p:sp>
        <p:nvSpPr>
          <p:cNvPr id="251923" name="Rectangle 19"/>
          <p:cNvSpPr>
            <a:spLocks noChangeArrowheads="1"/>
          </p:cNvSpPr>
          <p:nvPr/>
        </p:nvSpPr>
        <p:spPr bwMode="auto">
          <a:xfrm>
            <a:off x="4975225" y="2430463"/>
            <a:ext cx="811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Phase III</a:t>
            </a:r>
            <a:endParaRPr lang="en-US" altLang="en-US" sz="1400" b="1">
              <a:latin typeface="Helvetica" charset="0"/>
            </a:endParaRP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3352800" y="3186113"/>
            <a:ext cx="2438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800" b="1">
                <a:latin typeface="Helvetica" charset="0"/>
              </a:rPr>
              <a:t>2 - 5 years</a:t>
            </a:r>
            <a:endParaRPr lang="en-US" altLang="en-US" sz="1600" b="1">
              <a:latin typeface="Helvetica" charset="0"/>
            </a:endParaRPr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3352800" y="1558925"/>
            <a:ext cx="0" cy="4676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2000250" y="1558925"/>
            <a:ext cx="0" cy="4676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162800" y="1558925"/>
            <a:ext cx="0" cy="4676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5810250" y="1558925"/>
            <a:ext cx="0" cy="4676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8534400" y="1558925"/>
            <a:ext cx="0" cy="4676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628650" y="1558925"/>
            <a:ext cx="0" cy="4676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628650" y="1558925"/>
            <a:ext cx="7905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628650" y="6235700"/>
            <a:ext cx="7905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3352800" y="2754313"/>
            <a:ext cx="518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4164013" y="2346325"/>
            <a:ext cx="0" cy="4079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4981575" y="2346325"/>
            <a:ext cx="0" cy="4079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2000250" y="2452688"/>
            <a:ext cx="13525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400" b="1">
                <a:latin typeface="Helvetica" charset="0"/>
              </a:rPr>
              <a:t>Preclinical</a:t>
            </a:r>
          </a:p>
          <a:p>
            <a:pPr algn="ctr"/>
            <a:r>
              <a:rPr lang="en-US" altLang="en-US" sz="1400" b="1">
                <a:latin typeface="Helvetica" charset="0"/>
              </a:rPr>
              <a:t>Development</a:t>
            </a:r>
            <a:endParaRPr lang="en-US" altLang="en-US" sz="1100" b="1">
              <a:latin typeface="Helvetica" charset="0"/>
            </a:endParaRPr>
          </a:p>
        </p:txBody>
      </p:sp>
      <p:sp>
        <p:nvSpPr>
          <p:cNvPr id="10273" name="Rectangle 33"/>
          <p:cNvSpPr>
            <a:spLocks noChangeArrowheads="1"/>
          </p:cNvSpPr>
          <p:nvPr/>
        </p:nvSpPr>
        <p:spPr bwMode="auto">
          <a:xfrm>
            <a:off x="1981200" y="3186113"/>
            <a:ext cx="1352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800" b="1">
                <a:latin typeface="Helvetica" charset="0"/>
              </a:rPr>
              <a:t>0.5 - 1 year</a:t>
            </a:r>
            <a:endParaRPr lang="en-US" altLang="en-US" sz="1600" b="1">
              <a:latin typeface="Helvetica" charset="0"/>
            </a:endParaRP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628650" y="3186113"/>
            <a:ext cx="1352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800" b="1">
                <a:latin typeface="Helvetica" charset="0"/>
              </a:rPr>
              <a:t>0.5 - 3 years</a:t>
            </a:r>
            <a:endParaRPr lang="en-US" altLang="en-US" sz="1600" b="1">
              <a:latin typeface="Helvetica" charset="0"/>
            </a:endParaRPr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5562600" y="3186113"/>
            <a:ext cx="297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800" b="1">
                <a:latin typeface="Helvetica" charset="0"/>
              </a:rPr>
              <a:t>6 months - 1 year</a:t>
            </a:r>
          </a:p>
        </p:txBody>
      </p:sp>
      <p:sp>
        <p:nvSpPr>
          <p:cNvPr id="251940" name="Rectangle 36"/>
          <p:cNvSpPr>
            <a:spLocks noChangeArrowheads="1"/>
          </p:cNvSpPr>
          <p:nvPr/>
        </p:nvSpPr>
        <p:spPr bwMode="auto">
          <a:xfrm>
            <a:off x="628650" y="5211763"/>
            <a:ext cx="7905750" cy="701675"/>
          </a:xfrm>
          <a:prstGeom prst="rect">
            <a:avLst/>
          </a:prstGeom>
          <a:gradFill rotWithShape="0">
            <a:gsLst>
              <a:gs pos="0">
                <a:srgbClr val="1DA57B">
                  <a:gamma/>
                  <a:shade val="46275"/>
                  <a:invGamma/>
                </a:srgbClr>
              </a:gs>
              <a:gs pos="50000">
                <a:srgbClr val="1DA57B"/>
              </a:gs>
              <a:gs pos="100000">
                <a:srgbClr val="1DA57B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4 - 10 years</a:t>
            </a:r>
          </a:p>
          <a:p>
            <a:pPr algn="ctr">
              <a:defRPr/>
            </a:pPr>
            <a:r>
              <a:rPr lang="en-US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$1.2 Billion</a:t>
            </a:r>
            <a:endParaRPr lang="en-US" altLang="en-US" sz="2200" b="1" dirty="0">
              <a:latin typeface="Helvetica" charset="0"/>
            </a:endParaRPr>
          </a:p>
        </p:txBody>
      </p:sp>
      <p:sp>
        <p:nvSpPr>
          <p:cNvPr id="251941" name="Rectangle 37"/>
          <p:cNvSpPr>
            <a:spLocks noChangeArrowheads="1"/>
          </p:cNvSpPr>
          <p:nvPr/>
        </p:nvSpPr>
        <p:spPr bwMode="auto">
          <a:xfrm>
            <a:off x="2000250" y="334963"/>
            <a:ext cx="5162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2800" b="1">
                <a:solidFill>
                  <a:srgbClr val="EEF90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New Drug Development</a:t>
            </a:r>
            <a:endParaRPr lang="en-US" altLang="en-US" sz="2800" b="1">
              <a:solidFill>
                <a:schemeClr val="tx2"/>
              </a:solidFill>
              <a:latin typeface="Helvetica" charset="0"/>
            </a:endParaRPr>
          </a:p>
        </p:txBody>
      </p:sp>
      <p:sp>
        <p:nvSpPr>
          <p:cNvPr id="251942" name="Rectangle 38"/>
          <p:cNvSpPr>
            <a:spLocks noChangeArrowheads="1"/>
          </p:cNvSpPr>
          <p:nvPr/>
        </p:nvSpPr>
        <p:spPr bwMode="auto">
          <a:xfrm>
            <a:off x="3032125" y="1128713"/>
            <a:ext cx="644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1800" b="1">
                <a:solidFill>
                  <a:srgbClr val="EEF90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IND</a:t>
            </a:r>
            <a:endParaRPr lang="en-US" altLang="en-US" sz="1800" b="1">
              <a:solidFill>
                <a:srgbClr val="EEF90D"/>
              </a:solidFill>
              <a:latin typeface="Helvetica" charset="0"/>
            </a:endParaRPr>
          </a:p>
        </p:txBody>
      </p:sp>
      <p:sp>
        <p:nvSpPr>
          <p:cNvPr id="251943" name="Rectangle 39"/>
          <p:cNvSpPr>
            <a:spLocks noChangeArrowheads="1"/>
          </p:cNvSpPr>
          <p:nvPr/>
        </p:nvSpPr>
        <p:spPr bwMode="auto">
          <a:xfrm>
            <a:off x="5430838" y="1128713"/>
            <a:ext cx="781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1800" b="1">
                <a:solidFill>
                  <a:srgbClr val="EEF90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charset="0"/>
              </a:rPr>
              <a:t>NDA</a:t>
            </a:r>
            <a:endParaRPr lang="en-US" altLang="en-US" sz="1800" b="1">
              <a:solidFill>
                <a:srgbClr val="EEF90D"/>
              </a:solidFill>
              <a:latin typeface="Helvetica" charset="0"/>
            </a:endParaRPr>
          </a:p>
        </p:txBody>
      </p:sp>
      <p:sp>
        <p:nvSpPr>
          <p:cNvPr id="10280" name="Slide Number Placeholder 4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21E832-D9BC-4D88-B274-5AA44CC966A7}" type="slidenum">
              <a:rPr lang="en-US" smtClean="0">
                <a:latin typeface="Times"/>
              </a:rPr>
              <a:pPr/>
              <a:t>3</a:t>
            </a:fld>
            <a:endParaRPr lang="en-US" smtClean="0">
              <a:latin typeface="Times"/>
            </a:endParaRPr>
          </a:p>
        </p:txBody>
      </p:sp>
    </p:spTree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Orphan Drug Act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676400"/>
            <a:ext cx="7848600" cy="4419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Amended the FD &amp; C Act – signed in 1983</a:t>
            </a:r>
          </a:p>
          <a:p>
            <a:r>
              <a:rPr lang="en-US" sz="2800" dirty="0" smtClean="0"/>
              <a:t>Has been very successful – almost 400 new drugs developed since signing</a:t>
            </a:r>
          </a:p>
          <a:p>
            <a:r>
              <a:rPr lang="en-US" sz="2800" dirty="0" smtClean="0"/>
              <a:t>Many more in the pipeline</a:t>
            </a:r>
          </a:p>
          <a:p>
            <a:r>
              <a:rPr lang="en-US" sz="2800" dirty="0" smtClean="0"/>
              <a:t>Children recognized</a:t>
            </a:r>
          </a:p>
          <a:p>
            <a:r>
              <a:rPr lang="en-US" sz="2800" dirty="0" smtClean="0"/>
              <a:t>Incentives in the ODA to offset cost of development for sponsors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a Rare Disease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828800"/>
            <a:ext cx="7924800" cy="4267200"/>
          </a:xfrm>
        </p:spPr>
        <p:txBody>
          <a:bodyPr/>
          <a:lstStyle/>
          <a:p>
            <a:r>
              <a:rPr lang="en-US" sz="2800" dirty="0" smtClean="0"/>
              <a:t>While &lt; 200,000 by law, many if not most</a:t>
            </a:r>
          </a:p>
          <a:p>
            <a:pPr>
              <a:buNone/>
            </a:pPr>
            <a:r>
              <a:rPr lang="en-US" sz="2800" dirty="0" smtClean="0"/>
              <a:t> 	&lt; 6000 patients in the US</a:t>
            </a:r>
          </a:p>
          <a:p>
            <a:r>
              <a:rPr lang="en-US" sz="2800" dirty="0" smtClean="0"/>
              <a:t>Many Genetic Diseases – often heterogeneous</a:t>
            </a:r>
          </a:p>
          <a:p>
            <a:r>
              <a:rPr lang="en-US" sz="2800" dirty="0" smtClean="0"/>
              <a:t>~ 85% Serious or Life Threatening</a:t>
            </a:r>
          </a:p>
          <a:p>
            <a:r>
              <a:rPr lang="en-US" sz="2800" dirty="0" smtClean="0"/>
              <a:t>Children comprise ~ 50%</a:t>
            </a:r>
          </a:p>
          <a:p>
            <a:r>
              <a:rPr lang="en-US" sz="2800" dirty="0" smtClean="0"/>
              <a:t>Most are chronic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711825"/>
            <a:ext cx="2971800" cy="114617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638800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orphan products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for non-orphan products</a:t>
            </a:r>
          </a:p>
          <a:p>
            <a:r>
              <a:rPr lang="en-US" dirty="0" smtClean="0"/>
              <a:t>Orphan products need to be as safe and as effective as non-orphan products</a:t>
            </a:r>
          </a:p>
          <a:p>
            <a:r>
              <a:rPr lang="en-US" dirty="0" smtClean="0"/>
              <a:t>Always must evaluate risk </a:t>
            </a:r>
            <a:r>
              <a:rPr lang="en-US" dirty="0" err="1" smtClean="0"/>
              <a:t>vs</a:t>
            </a:r>
            <a:r>
              <a:rPr lang="en-US" dirty="0" smtClean="0"/>
              <a:t> benefit</a:t>
            </a:r>
          </a:p>
          <a:p>
            <a:r>
              <a:rPr lang="en-US" dirty="0" smtClean="0"/>
              <a:t>Much attention given to Orphan Products in the FDA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5711825"/>
            <a:ext cx="2971800" cy="114617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638800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realm of Genetic Diseases of Children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52600"/>
            <a:ext cx="7848600" cy="4343400"/>
          </a:xfrm>
        </p:spPr>
        <p:txBody>
          <a:bodyPr/>
          <a:lstStyle/>
          <a:p>
            <a:r>
              <a:rPr lang="en-US" sz="2800" dirty="0" smtClean="0"/>
              <a:t>PKU - </a:t>
            </a:r>
            <a:r>
              <a:rPr lang="en-US" sz="2800" dirty="0" err="1" smtClean="0"/>
              <a:t>Kuvan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NAGS disease – </a:t>
            </a:r>
            <a:r>
              <a:rPr lang="en-US" sz="2800" dirty="0" err="1" smtClean="0"/>
              <a:t>Carbaglu</a:t>
            </a:r>
            <a:endParaRPr lang="en-US" sz="2800" dirty="0" smtClean="0"/>
          </a:p>
          <a:p>
            <a:r>
              <a:rPr lang="en-US" sz="2800" dirty="0" smtClean="0"/>
              <a:t>Urea Cycle Disorders – </a:t>
            </a:r>
            <a:r>
              <a:rPr lang="en-US" sz="2800" dirty="0" err="1" smtClean="0"/>
              <a:t>Buphenyl</a:t>
            </a:r>
            <a:r>
              <a:rPr lang="en-US" sz="2800" dirty="0" smtClean="0"/>
              <a:t> and </a:t>
            </a:r>
            <a:r>
              <a:rPr lang="en-US" sz="2800" dirty="0" err="1" smtClean="0"/>
              <a:t>Ammonol</a:t>
            </a:r>
            <a:endParaRPr lang="en-US" sz="2800" dirty="0" smtClean="0"/>
          </a:p>
          <a:p>
            <a:r>
              <a:rPr lang="en-US" sz="2800" dirty="0" smtClean="0"/>
              <a:t>SCID (ADA type) – </a:t>
            </a:r>
            <a:r>
              <a:rPr lang="en-US" sz="2800" dirty="0" err="1" smtClean="0"/>
              <a:t>Adagen</a:t>
            </a:r>
            <a:endParaRPr lang="en-US" sz="2800" dirty="0" smtClean="0"/>
          </a:p>
          <a:p>
            <a:r>
              <a:rPr lang="en-US" sz="2800" dirty="0" err="1" smtClean="0"/>
              <a:t>Tyrosinemia</a:t>
            </a:r>
            <a:r>
              <a:rPr lang="en-US" sz="2800" dirty="0" smtClean="0"/>
              <a:t> – </a:t>
            </a:r>
            <a:r>
              <a:rPr lang="en-US" sz="2800" dirty="0" err="1" smtClean="0"/>
              <a:t>Orfadin</a:t>
            </a: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WOULD NOT HAVE BEEN DEVELOPED WITHOUT THE ORPHAN DRUG ACT INCENTIVES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treatments, no cures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Cystic Fibrosis - many products to alleviate disease</a:t>
            </a:r>
          </a:p>
          <a:p>
            <a:r>
              <a:rPr lang="en-US" sz="2600" dirty="0" smtClean="0"/>
              <a:t>Sickle Cell Disease – several alleviating treatments but no definitive therapy</a:t>
            </a:r>
          </a:p>
          <a:p>
            <a:r>
              <a:rPr lang="en-US" sz="2600" dirty="0" smtClean="0"/>
              <a:t>Human Genome project and aftermath leading to more directed products</a:t>
            </a:r>
          </a:p>
          <a:p>
            <a:r>
              <a:rPr lang="en-US" sz="2600" dirty="0" smtClean="0"/>
              <a:t>No Stem cell therapies yet</a:t>
            </a:r>
          </a:p>
          <a:p>
            <a:r>
              <a:rPr lang="en-US" sz="2600" dirty="0" smtClean="0"/>
              <a:t>Lives have been significantly and positively altered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2150" y="501650"/>
            <a:ext cx="5219700" cy="2012950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2590800"/>
            <a:ext cx="9144000" cy="0"/>
          </a:xfrm>
          <a:prstGeom prst="line">
            <a:avLst/>
          </a:prstGeom>
          <a:noFill/>
          <a:ln w="1587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895600" y="4191000"/>
            <a:ext cx="3352801" cy="258532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Marlene E. Haffner, MD, MPH</a:t>
            </a:r>
          </a:p>
          <a:p>
            <a:pPr algn="ctr"/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President &amp; </a:t>
            </a:r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CEO</a:t>
            </a:r>
            <a:endParaRPr lang="en-US" sz="1800" strike="sngStrike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11616 Danville Drive</a:t>
            </a:r>
          </a:p>
          <a:p>
            <a:pPr algn="ctr"/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Rockville, Maryland </a:t>
            </a:r>
            <a:r>
              <a:rPr lang="en-U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20852</a:t>
            </a:r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mhaffner3@verizon.net</a:t>
            </a:r>
          </a:p>
          <a:p>
            <a:pPr algn="ctr"/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301 984 5729 - office</a:t>
            </a:r>
          </a:p>
          <a:p>
            <a:pPr algn="ctr"/>
            <a:r>
              <a:rPr lang="en-US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301 641 4268 - cell</a:t>
            </a:r>
          </a:p>
          <a:p>
            <a:pPr algn="ctr"/>
            <a:endParaRPr lang="en-US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4294967295"/>
          </p:nvPr>
        </p:nvSpPr>
        <p:spPr>
          <a:xfrm>
            <a:off x="0" y="2438400"/>
            <a:ext cx="9144000" cy="3962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12000" dirty="0" smtClean="0"/>
              <a:t>?</a:t>
            </a:r>
            <a:endParaRPr lang="en-US" sz="1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affner_Lef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Haffner_Left</Template>
  <TotalTime>58</TotalTime>
  <Words>329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Haffner_Left</vt:lpstr>
      <vt:lpstr>Genetic Diseases of Children  The Role of Orphan Drugs</vt:lpstr>
      <vt:lpstr>First let’s talk about drug  development</vt:lpstr>
      <vt:lpstr>Slide 3</vt:lpstr>
      <vt:lpstr>Orphan Drug Act</vt:lpstr>
      <vt:lpstr>Characteristics of a Rare Disease</vt:lpstr>
      <vt:lpstr>Development of orphan products</vt:lpstr>
      <vt:lpstr>In the realm of Genetic Diseases of Children</vt:lpstr>
      <vt:lpstr>Many treatments, no cures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Marlene Haffer</dc:creator>
  <cp:lastModifiedBy>Marlene Haffer</cp:lastModifiedBy>
  <cp:revision>13</cp:revision>
  <dcterms:created xsi:type="dcterms:W3CDTF">2011-03-08T18:46:06Z</dcterms:created>
  <dcterms:modified xsi:type="dcterms:W3CDTF">2011-03-09T14:26:01Z</dcterms:modified>
</cp:coreProperties>
</file>