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264" r:id="rId2"/>
    <p:sldId id="27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6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6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6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6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003591"/>
    <a:srgbClr val="CCFF66"/>
    <a:srgbClr val="990000"/>
    <a:srgbClr val="1C1C1C"/>
    <a:srgbClr val="4D4D4D"/>
    <a:srgbClr val="333333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3" autoAdjust="0"/>
    <p:restoredTop sz="94729" autoAdjust="0"/>
  </p:normalViewPr>
  <p:slideViewPr>
    <p:cSldViewPr snapToGrid="0">
      <p:cViewPr varScale="1">
        <p:scale>
          <a:sx n="88" d="100"/>
          <a:sy n="88" d="100"/>
        </p:scale>
        <p:origin x="-1380" y="-102"/>
      </p:cViewPr>
      <p:guideLst>
        <p:guide orient="horz" pos="1008"/>
        <p:guide pos="292"/>
      </p:guideLst>
    </p:cSldViewPr>
  </p:slideViewPr>
  <p:outlineViewPr>
    <p:cViewPr>
      <p:scale>
        <a:sx n="33" d="100"/>
        <a:sy n="33" d="100"/>
      </p:scale>
      <p:origin x="9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378" y="-101"/>
      </p:cViewPr>
      <p:guideLst>
        <p:guide orient="horz" pos="3024"/>
        <p:guide pos="2304"/>
      </p:guideLst>
    </p:cSldViewPr>
  </p:notes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C71CD13-5292-4A8E-A4AA-316CF0987EC4}" type="datetimeFigureOut">
              <a:rPr lang="en-CA"/>
              <a:pPr>
                <a:defRPr/>
              </a:pPr>
              <a:t>15/06/2011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E1015F4-B25E-4F7A-8870-1BB5EB37C1D9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65ADDE-BA40-48AC-9D1F-666FF3F1C6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5113" y="374650"/>
            <a:ext cx="6501447" cy="2856230"/>
          </a:xfrm>
        </p:spPr>
        <p:txBody>
          <a:bodyPr anchor="t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2</a:t>
            </a:r>
            <a:br>
              <a:rPr lang="en-US" dirty="0"/>
            </a:br>
            <a:r>
              <a:rPr lang="en-US" dirty="0"/>
              <a:t>3</a:t>
            </a:r>
            <a:br>
              <a:rPr lang="en-US" dirty="0"/>
            </a:br>
            <a:r>
              <a:rPr lang="en-US" dirty="0"/>
              <a:t>4</a:t>
            </a:r>
            <a:br>
              <a:rPr lang="en-US" dirty="0"/>
            </a:br>
            <a:r>
              <a:rPr lang="en-US" dirty="0"/>
              <a:t>5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9875" y="3398520"/>
            <a:ext cx="5826125" cy="1752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  <a:p>
            <a:r>
              <a:rPr lang="en-US" dirty="0"/>
              <a:t>2</a:t>
            </a:r>
          </a:p>
          <a:p>
            <a:r>
              <a:rPr lang="en-US" dirty="0"/>
              <a:t>2</a:t>
            </a: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160" y="132080"/>
            <a:ext cx="8615680" cy="114808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160" y="1478280"/>
            <a:ext cx="862584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95725" y="6367463"/>
            <a:ext cx="1154113" cy="3683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2EDC81E4-D12F-4B7D-8C2E-BC3EE478F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F3A67-F08C-4DF5-B31F-5DCBCA6B63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19F40-EFEB-4208-9190-57213B5B10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5EA5E-77F8-4823-A1E6-8CEB354DEA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5734B-FE02-4707-97DA-4D5A3961A5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F5FD9-EFF2-463D-AF8A-93D5C6B705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AB9EC-9310-4B69-9413-080BBEC866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0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05250" y="6372225"/>
            <a:ext cx="13335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fld id="{3188A587-FD29-4B44-8779-76DA72A8CD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366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da.gov/orphan" TargetMode="External"/><Relationship Id="rId2" Type="http://schemas.openxmlformats.org/officeDocument/2006/relationships/hyperlink" Target="http://www.fda.gov/ForIndustry/DevelopingProductsforRareDiseasesConditions/HowtoapplyforOrphanProductDesignation/ucm135122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ctrTitle"/>
          </p:nvPr>
        </p:nvSpPr>
        <p:spPr>
          <a:xfrm>
            <a:off x="265113" y="374650"/>
            <a:ext cx="6500812" cy="2855913"/>
          </a:xfrm>
        </p:spPr>
        <p:txBody>
          <a:bodyPr/>
          <a:lstStyle/>
          <a:p>
            <a:pPr eaLnBrk="1" hangingPunct="1"/>
            <a:r>
              <a:rPr lang="en-US" b="1" smtClean="0"/>
              <a:t>Obtaining Orphan Product Designation</a:t>
            </a:r>
            <a:br>
              <a:rPr lang="en-US" b="1" smtClean="0"/>
            </a:br>
            <a:r>
              <a:rPr lang="en-US" b="1" smtClean="0"/>
              <a:t>	Challenges and pitfalls</a:t>
            </a:r>
            <a:endParaRPr lang="en-CA" smtClean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261938" y="2994025"/>
            <a:ext cx="5834062" cy="21574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5000"/>
              </a:lnSpc>
              <a:defRPr/>
            </a:pPr>
            <a:r>
              <a:rPr lang="en-US" b="1" dirty="0" smtClean="0"/>
              <a:t>Marlene E. Haffner, MD, MPH</a:t>
            </a:r>
          </a:p>
          <a:p>
            <a:pPr eaLnBrk="1" hangingPunct="1">
              <a:lnSpc>
                <a:spcPct val="95000"/>
              </a:lnSpc>
              <a:defRPr/>
            </a:pPr>
            <a:r>
              <a:rPr lang="en-US" dirty="0" smtClean="0"/>
              <a:t>President and CEO</a:t>
            </a:r>
          </a:p>
          <a:p>
            <a:pPr eaLnBrk="1" hangingPunct="1">
              <a:lnSpc>
                <a:spcPct val="95000"/>
              </a:lnSpc>
              <a:defRPr/>
            </a:pPr>
            <a:r>
              <a:rPr lang="en-US" dirty="0" smtClean="0"/>
              <a:t>Haffner Associates, LLC</a:t>
            </a:r>
          </a:p>
          <a:p>
            <a:pPr eaLnBrk="1" hangingPunct="1">
              <a:lnSpc>
                <a:spcPct val="95000"/>
              </a:lnSpc>
              <a:defRPr/>
            </a:pPr>
            <a:r>
              <a:rPr lang="en-US" dirty="0" smtClean="0"/>
              <a:t>mhaffner3@verizon.net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68288" y="5357813"/>
            <a:ext cx="2951162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sz="1800"/>
          </a:p>
          <a:p>
            <a:pPr>
              <a:spcBef>
                <a:spcPct val="50000"/>
              </a:spcBef>
            </a:pPr>
            <a:endParaRPr lang="en-US" sz="1800">
              <a:solidFill>
                <a:schemeClr val="bg2"/>
              </a:solidFill>
            </a:endParaRPr>
          </a:p>
          <a:p>
            <a:pPr>
              <a:spcBef>
                <a:spcPct val="50000"/>
              </a:spcBef>
            </a:pPr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57175" y="5353050"/>
            <a:ext cx="2954338" cy="12938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2295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725" y="5319713"/>
            <a:ext cx="2971800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Non Profitability in 7 years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smtClean="0"/>
              <a:t>Has occurred only 3 times since 1983</a:t>
            </a:r>
          </a:p>
          <a:p>
            <a:r>
              <a:rPr lang="en-US" smtClean="0"/>
              <a:t>Twice for products to treat narcotic addiction</a:t>
            </a:r>
          </a:p>
          <a:p>
            <a:r>
              <a:rPr lang="en-US" smtClean="0"/>
              <a:t>Once for a product already marketed for another indication and about to go off patent</a:t>
            </a:r>
          </a:p>
          <a:p>
            <a:r>
              <a:rPr lang="en-US" smtClean="0"/>
              <a:t>Difficult hurdle; must open books for review</a:t>
            </a:r>
          </a:p>
          <a:p>
            <a:r>
              <a:rPr lang="en-US" smtClean="0"/>
              <a:t>Developing an unprofitable product is “not the usual.”</a:t>
            </a:r>
          </a:p>
          <a:p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39FD77F-ACB8-4FEE-B1DA-2FB9AB4CBD52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THANK YOU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20000" smtClean="0"/>
              <a:t>?</a:t>
            </a:r>
          </a:p>
          <a:p>
            <a:pPr algn="ctr">
              <a:buFontTx/>
              <a:buNone/>
            </a:pPr>
            <a:endParaRPr lang="en-US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F7E3C3C-DA7F-4870-BEC4-27620FC51350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2C0448B-52A9-4D03-A14C-70E525159999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Requirements for Designation</a:t>
            </a: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smtClean="0"/>
              <a:t>Population less than 200,000 in the US </a:t>
            </a:r>
          </a:p>
          <a:p>
            <a:r>
              <a:rPr lang="en-US" smtClean="0"/>
              <a:t>Reasonable consideration that the product will have utility for the stated indication</a:t>
            </a:r>
          </a:p>
          <a:p>
            <a:r>
              <a:rPr lang="en-US" smtClean="0"/>
              <a:t>Need some data – preferably clinical or animal</a:t>
            </a:r>
          </a:p>
          <a:p>
            <a:r>
              <a:rPr lang="en-US" smtClean="0"/>
              <a:t>IND helpful but not a requirement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32B4173-08B6-46C6-A006-AC6780B98176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pPr eaLnBrk="1" hangingPunct="1"/>
            <a:r>
              <a:rPr lang="en-CA" smtClean="0"/>
              <a:t>Obtaining your designation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pPr eaLnBrk="1" hangingPunct="1"/>
            <a:r>
              <a:rPr lang="en-CA" smtClean="0"/>
              <a:t>Orphan Products “tip sheet”</a:t>
            </a:r>
          </a:p>
          <a:p>
            <a:pPr eaLnBrk="1" hangingPunct="1"/>
            <a:r>
              <a:rPr lang="en-CA" smtClean="0">
                <a:hlinkClick r:id="rId2"/>
              </a:rPr>
              <a:t>http://www.fda.gov/ForIndustry/DevelopingProductsforRareDiseasesConditions/HowtoapplyforOrphanProductDesignation/ucm135122.htm</a:t>
            </a:r>
            <a:endParaRPr lang="en-CA" smtClean="0"/>
          </a:p>
          <a:p>
            <a:pPr eaLnBrk="1" hangingPunct="1"/>
            <a:r>
              <a:rPr lang="en-CA" smtClean="0"/>
              <a:t>Aka – </a:t>
            </a:r>
            <a:r>
              <a:rPr lang="en-CA" smtClean="0">
                <a:hlinkClick r:id="rId3"/>
              </a:rPr>
              <a:t>www.fda.gov/orphan</a:t>
            </a:r>
            <a:r>
              <a:rPr lang="en-CA" smtClean="0"/>
              <a:t> - how to apply for orphan products designation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6135098-F7DE-4C88-9E64-B0DC4696326D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cxnSp>
        <p:nvCxnSpPr>
          <p:cNvPr id="7173" name="Straight Connector 7"/>
          <p:cNvCxnSpPr>
            <a:cxnSpLocks noChangeShapeType="1"/>
          </p:cNvCxnSpPr>
          <p:nvPr/>
        </p:nvCxnSpPr>
        <p:spPr bwMode="auto">
          <a:xfrm>
            <a:off x="268288" y="1366838"/>
            <a:ext cx="8639175" cy="0"/>
          </a:xfrm>
          <a:prstGeom prst="line">
            <a:avLst/>
          </a:prstGeom>
          <a:noFill/>
          <a:ln w="12700" algn="ctr">
            <a:solidFill>
              <a:schemeClr val="accent4"/>
            </a:solidFill>
            <a:round/>
            <a:headEnd/>
            <a:tailEnd/>
          </a:ln>
          <a:extLst>
            <a:ext uri="{909E8E84-426E-40DD-AFC4-6F175D3DCCD1}"/>
          </a:extLst>
        </p:spPr>
      </p:cxn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pPr eaLnBrk="1" hangingPunct="1"/>
            <a:r>
              <a:rPr lang="en-CA" smtClean="0"/>
              <a:t>What is the Disease – what is a subset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pPr eaLnBrk="1" hangingPunct="1"/>
            <a:r>
              <a:rPr lang="en-CA" smtClean="0"/>
              <a:t>Define the disease</a:t>
            </a:r>
          </a:p>
          <a:p>
            <a:pPr eaLnBrk="1" hangingPunct="1"/>
            <a:r>
              <a:rPr lang="en-CA" smtClean="0"/>
              <a:t>Is that what you are treating or are you treating a symptom of the disease?</a:t>
            </a:r>
          </a:p>
          <a:p>
            <a:pPr eaLnBrk="1" hangingPunct="1"/>
            <a:r>
              <a:rPr lang="en-CA" smtClean="0"/>
              <a:t>What is a subset of a disease?</a:t>
            </a:r>
          </a:p>
          <a:p>
            <a:pPr lvl="1" eaLnBrk="1" hangingPunct="1">
              <a:buFontTx/>
              <a:buNone/>
            </a:pPr>
            <a:r>
              <a:rPr lang="en-CA" smtClean="0"/>
              <a:t>A part of a disease that can be treated by the drug.  However, the disease as a whole cannot be treated by the drug.  WHY??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654259-B11D-4468-8CC5-56AE7EDFD00A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cxnSp>
        <p:nvCxnSpPr>
          <p:cNvPr id="7173" name="Straight Connector 7"/>
          <p:cNvCxnSpPr>
            <a:cxnSpLocks noChangeShapeType="1"/>
          </p:cNvCxnSpPr>
          <p:nvPr/>
        </p:nvCxnSpPr>
        <p:spPr bwMode="auto">
          <a:xfrm>
            <a:off x="268288" y="1366838"/>
            <a:ext cx="8639175" cy="0"/>
          </a:xfrm>
          <a:prstGeom prst="line">
            <a:avLst/>
          </a:prstGeom>
          <a:noFill/>
          <a:ln w="12700" algn="ctr">
            <a:solidFill>
              <a:schemeClr val="accent4"/>
            </a:solidFill>
            <a:round/>
            <a:headEnd/>
            <a:tailEnd/>
          </a:ln>
          <a:extLst>
            <a:ext uri="{909E8E84-426E-40DD-AFC4-6F175D3DCCD1}"/>
          </a:extLst>
        </p:spPr>
      </p:cxn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When is a subset valid 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26571" y="1284514"/>
            <a:ext cx="8563430" cy="4719411"/>
          </a:xfrm>
        </p:spPr>
        <p:txBody>
          <a:bodyPr/>
          <a:lstStyle/>
          <a:p>
            <a:r>
              <a:rPr lang="en-US" sz="2600" dirty="0" smtClean="0"/>
              <a:t>NOT because that is what you wish to study</a:t>
            </a:r>
          </a:p>
          <a:p>
            <a:r>
              <a:rPr lang="en-US" sz="2600" dirty="0" smtClean="0"/>
              <a:t>Because the drug is not useful for the “larger” disease</a:t>
            </a:r>
          </a:p>
          <a:p>
            <a:pPr lvl="1"/>
            <a:r>
              <a:rPr lang="en-US" sz="2600" dirty="0" smtClean="0"/>
              <a:t>It </a:t>
            </a:r>
            <a:r>
              <a:rPr lang="en-US" sz="2600" dirty="0" smtClean="0"/>
              <a:t>is too toxic</a:t>
            </a:r>
          </a:p>
          <a:p>
            <a:pPr lvl="1"/>
            <a:r>
              <a:rPr lang="en-US" sz="2600" dirty="0" smtClean="0"/>
              <a:t>Genetic markers make it ineffective – HER2 +, KRAS mutant – except in the subset</a:t>
            </a:r>
          </a:p>
          <a:p>
            <a:r>
              <a:rPr lang="en-US" sz="2600" dirty="0" smtClean="0"/>
              <a:t>More effective treatments for other segments of the disease – surgery for stage </a:t>
            </a:r>
            <a:r>
              <a:rPr lang="en-US" sz="2600" dirty="0" smtClean="0"/>
              <a:t>1</a:t>
            </a:r>
          </a:p>
          <a:p>
            <a:r>
              <a:rPr lang="en-US" sz="2600" dirty="0" smtClean="0"/>
              <a:t>Pediatric manifestations of a disease are valid</a:t>
            </a:r>
            <a:endParaRPr lang="en-US" sz="2600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862105D-70C3-4A70-A61F-0EABF5324F18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Not always straightforward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smtClean="0"/>
              <a:t>Erythropoietin for anemia of:</a:t>
            </a:r>
          </a:p>
          <a:p>
            <a:pPr lvl="1"/>
            <a:r>
              <a:rPr lang="en-US" smtClean="0"/>
              <a:t>ESRD</a:t>
            </a:r>
          </a:p>
          <a:p>
            <a:pPr lvl="1"/>
            <a:r>
              <a:rPr lang="en-US" smtClean="0"/>
              <a:t>Anemia of prematurity</a:t>
            </a:r>
          </a:p>
          <a:p>
            <a:pPr lvl="1"/>
            <a:r>
              <a:rPr lang="en-US" smtClean="0"/>
              <a:t>Blackfan Diamond syndrome</a:t>
            </a:r>
          </a:p>
          <a:p>
            <a:r>
              <a:rPr lang="en-US" smtClean="0"/>
              <a:t>Product for obesity in</a:t>
            </a:r>
          </a:p>
          <a:p>
            <a:pPr lvl="1"/>
            <a:r>
              <a:rPr lang="en-US" smtClean="0"/>
              <a:t>Obese adults</a:t>
            </a:r>
          </a:p>
          <a:p>
            <a:pPr lvl="1"/>
            <a:r>
              <a:rPr lang="en-US" smtClean="0"/>
              <a:t>Prader Willi syndrome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94F1ED0-8E18-4423-BDF5-09FDC67482CF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How is subsetting determined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dirty="0" smtClean="0"/>
              <a:t>Review the disease</a:t>
            </a:r>
          </a:p>
          <a:p>
            <a:r>
              <a:rPr lang="en-US" dirty="0" smtClean="0"/>
              <a:t>What is the mechanism of action in the disease</a:t>
            </a:r>
          </a:p>
          <a:p>
            <a:r>
              <a:rPr lang="en-US" dirty="0" smtClean="0"/>
              <a:t>Are you treating the disease or a symptom of the disease – if a symptom, then is the symptom prevalence attributed only to “that” </a:t>
            </a:r>
            <a:r>
              <a:rPr lang="en-US" dirty="0" smtClean="0"/>
              <a:t>disease – post-op pain </a:t>
            </a:r>
            <a:r>
              <a:rPr lang="en-US" dirty="0" err="1" smtClean="0"/>
              <a:t>vs</a:t>
            </a:r>
            <a:r>
              <a:rPr lang="en-US" dirty="0" smtClean="0"/>
              <a:t> pain</a:t>
            </a:r>
            <a:endParaRPr lang="en-US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D83F503-A568-49AB-8D73-130B6F7CCCED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Defining Prevalence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sz="2600" dirty="0" smtClean="0"/>
              <a:t>If an oncology drug – NIH SEER </a:t>
            </a:r>
            <a:r>
              <a:rPr lang="en-US" sz="2600" dirty="0" smtClean="0"/>
              <a:t>Data – http://Seer.cancer.gov</a:t>
            </a:r>
            <a:endParaRPr lang="en-US" sz="2600" dirty="0" smtClean="0"/>
          </a:p>
          <a:p>
            <a:r>
              <a:rPr lang="en-US" sz="2600" dirty="0" smtClean="0"/>
              <a:t>If a metabolic disease – published literature; </a:t>
            </a:r>
            <a:r>
              <a:rPr lang="en-US" sz="2600" dirty="0" err="1" smtClean="0"/>
              <a:t>M</a:t>
            </a:r>
            <a:r>
              <a:rPr lang="en-US" sz="2600" dirty="0" err="1" smtClean="0"/>
              <a:t>endelian</a:t>
            </a:r>
            <a:r>
              <a:rPr lang="en-US" sz="2600" dirty="0" smtClean="0"/>
              <a:t> </a:t>
            </a:r>
            <a:r>
              <a:rPr lang="en-US" sz="2600" dirty="0" smtClean="0"/>
              <a:t>inheritance (</a:t>
            </a:r>
            <a:r>
              <a:rPr lang="en-US" sz="2600" dirty="0" err="1" smtClean="0"/>
              <a:t>McKusick</a:t>
            </a:r>
            <a:r>
              <a:rPr lang="en-US" sz="2600" dirty="0" smtClean="0"/>
              <a:t>) – www.OMIM.org</a:t>
            </a:r>
            <a:endParaRPr lang="en-US" sz="2600" dirty="0" smtClean="0"/>
          </a:p>
          <a:p>
            <a:r>
              <a:rPr lang="en-US" sz="2600" dirty="0" smtClean="0"/>
              <a:t>If infectious disease – start with CDC</a:t>
            </a:r>
          </a:p>
          <a:p>
            <a:r>
              <a:rPr lang="en-US" sz="2600" dirty="0" smtClean="0"/>
              <a:t>Sometimes hospital discharge summaries</a:t>
            </a:r>
          </a:p>
          <a:p>
            <a:r>
              <a:rPr lang="en-US" sz="2600" dirty="0" smtClean="0"/>
              <a:t>All other – published literature – texts and current articles in peer reviewed literature</a:t>
            </a:r>
          </a:p>
          <a:p>
            <a:r>
              <a:rPr lang="en-US" sz="2600" dirty="0" smtClean="0"/>
              <a:t>Not always easy</a:t>
            </a:r>
          </a:p>
          <a:p>
            <a:endParaRPr lang="en-US" dirty="0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657DEDA-26ED-4800-B39F-AD40B7BB8DBC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263525" y="131763"/>
            <a:ext cx="8616950" cy="1147762"/>
          </a:xfrm>
        </p:spPr>
        <p:txBody>
          <a:bodyPr/>
          <a:lstStyle/>
          <a:p>
            <a:r>
              <a:rPr lang="en-US" smtClean="0"/>
              <a:t>Establishing Prevalence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263525" y="1477963"/>
            <a:ext cx="8626475" cy="4525962"/>
          </a:xfrm>
        </p:spPr>
        <p:txBody>
          <a:bodyPr/>
          <a:lstStyle/>
          <a:p>
            <a:r>
              <a:rPr lang="en-US" smtClean="0"/>
              <a:t>Use of experts – only in VERY rare diseases</a:t>
            </a:r>
          </a:p>
          <a:p>
            <a:r>
              <a:rPr lang="en-US" smtClean="0"/>
              <a:t>Discuss issues of defining prevalence in your designation request</a:t>
            </a:r>
          </a:p>
          <a:p>
            <a:r>
              <a:rPr lang="en-US" smtClean="0"/>
              <a:t>Be straightforward.  The OOPD (Office of Orphan Products Development) reads the literature</a:t>
            </a:r>
          </a:p>
          <a:p>
            <a:r>
              <a:rPr lang="en-US" smtClean="0"/>
              <a:t>If a range – OOPD will assume upper end</a:t>
            </a:r>
          </a:p>
          <a:p>
            <a:r>
              <a:rPr lang="en-US" smtClean="0"/>
              <a:t>Importance in higher numbers - &gt;100,000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D088DC8-ADE4-4B45-9214-5104B08D2B6D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name="Custom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C0C0C0"/>
      </a:accent2>
      <a:accent3>
        <a:srgbClr val="FFFFFF"/>
      </a:accent3>
      <a:accent4>
        <a:srgbClr val="007B69"/>
      </a:accent4>
      <a:accent5>
        <a:srgbClr val="50AAA6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4">
        <a:dk1>
          <a:srgbClr val="000000"/>
        </a:dk1>
        <a:lt1>
          <a:srgbClr val="FFFFFF"/>
        </a:lt1>
        <a:dk2>
          <a:srgbClr val="CCEC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5">
        <a:dk1>
          <a:srgbClr val="000000"/>
        </a:dk1>
        <a:lt1>
          <a:srgbClr val="FFFFFF"/>
        </a:lt1>
        <a:dk2>
          <a:srgbClr val="CCEC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6">
        <a:dk1>
          <a:srgbClr val="000000"/>
        </a:dk1>
        <a:lt1>
          <a:srgbClr val="FFFFFF"/>
        </a:lt1>
        <a:dk2>
          <a:srgbClr val="CCEC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457</Words>
  <Application>Microsoft Office PowerPoint</Application>
  <PresentationFormat>On-screen Show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Custom Design</vt:lpstr>
      <vt:lpstr>Obtaining Orphan Product Designation  Challenges and pitfalls</vt:lpstr>
      <vt:lpstr>Requirements for Designation</vt:lpstr>
      <vt:lpstr>Obtaining your designation</vt:lpstr>
      <vt:lpstr>What is the Disease – what is a subset</vt:lpstr>
      <vt:lpstr>When is a subset valid </vt:lpstr>
      <vt:lpstr>Not always straightforward</vt:lpstr>
      <vt:lpstr>How is subsetting determined</vt:lpstr>
      <vt:lpstr>Defining Prevalence</vt:lpstr>
      <vt:lpstr>Establishing Prevalence</vt:lpstr>
      <vt:lpstr>Non Profitability in 7 years</vt:lpstr>
      <vt:lpstr>THANK YOU</vt:lpstr>
      <vt:lpstr>Slide 12</vt:lpstr>
    </vt:vector>
  </TitlesOfParts>
  <Company>AV Experience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2011 Annual Meeting</dc:title>
  <dc:subject>Presenter Template</dc:subject>
  <dc:creator>JSimpson</dc:creator>
  <cp:lastModifiedBy>Marlene Haffer</cp:lastModifiedBy>
  <cp:revision>83</cp:revision>
  <dcterms:created xsi:type="dcterms:W3CDTF">2005-11-30T16:21:28Z</dcterms:created>
  <dcterms:modified xsi:type="dcterms:W3CDTF">2011-06-15T21:30:21Z</dcterms:modified>
</cp:coreProperties>
</file>