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73" r:id="rId4"/>
    <p:sldId id="274" r:id="rId5"/>
    <p:sldId id="275" r:id="rId6"/>
    <p:sldId id="276" r:id="rId7"/>
    <p:sldId id="281" r:id="rId8"/>
    <p:sldId id="286" r:id="rId9"/>
    <p:sldId id="277" r:id="rId10"/>
    <p:sldId id="280" r:id="rId11"/>
    <p:sldId id="278" r:id="rId12"/>
    <p:sldId id="287" r:id="rId13"/>
    <p:sldId id="282" r:id="rId14"/>
    <p:sldId id="284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480F4D-6461-48CD-87A1-F9C1C51830C0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EEBF43-6991-460A-9816-C1341175D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Subtit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135562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>
                <a:latin typeface="Baskerville Old Face" pitchFamily="18" charset="0"/>
              </a:rPr>
              <a:t>Orphan Products </a:t>
            </a:r>
            <a:br>
              <a:rPr lang="en-US" sz="4400" dirty="0" smtClean="0">
                <a:latin typeface="Baskerville Old Face" pitchFamily="18" charset="0"/>
              </a:rPr>
            </a:br>
            <a:r>
              <a:rPr lang="en-US" sz="4400" dirty="0" smtClean="0">
                <a:latin typeface="Baskerville Old Face" pitchFamily="18" charset="0"/>
              </a:rPr>
              <a:t>Rare Diseases</a:t>
            </a:r>
            <a:br>
              <a:rPr lang="en-US" sz="4400" dirty="0" smtClean="0">
                <a:latin typeface="Baskerville Old Face" pitchFamily="18" charset="0"/>
              </a:rPr>
            </a:br>
            <a:r>
              <a:rPr lang="en-US" sz="4400" dirty="0" smtClean="0">
                <a:latin typeface="Baskerville Old Face" pitchFamily="18" charset="0"/>
              </a:rPr>
              <a:t>30 years and Moving quickly</a:t>
            </a:r>
            <a:r>
              <a:rPr lang="en-US" dirty="0" smtClean="0">
                <a:latin typeface="Baskerville Old Face" pitchFamily="18" charset="0"/>
              </a:rPr>
              <a:t/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Marlene E. Haffner, MD, MPH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CIBERER 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31 January, 2012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Madrid, Spain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mhaffner3@verizon.net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Biotech and Genetics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Safety of drug products enhanced by Biotech</a:t>
            </a:r>
          </a:p>
          <a:p>
            <a:r>
              <a:rPr lang="en-US" dirty="0" smtClean="0">
                <a:latin typeface="Baskerville Old Face" pitchFamily="18" charset="0"/>
              </a:rPr>
              <a:t>Description of the human genome gave rise to both the description of new diseases, the understanding of diseases, and causation of diseases</a:t>
            </a:r>
          </a:p>
          <a:p>
            <a:r>
              <a:rPr lang="en-US" dirty="0" smtClean="0">
                <a:latin typeface="Baskerville Old Face" pitchFamily="18" charset="0"/>
              </a:rPr>
              <a:t>Still need natural history of these diseases</a:t>
            </a:r>
          </a:p>
          <a:p>
            <a:r>
              <a:rPr lang="en-US" dirty="0" smtClean="0">
                <a:latin typeface="Baskerville Old Face" pitchFamily="18" charset="0"/>
              </a:rPr>
              <a:t>The potential into the possibility of real effect on the disease – turn off and on certain genetic mechanisms </a:t>
            </a:r>
          </a:p>
          <a:p>
            <a:r>
              <a:rPr lang="en-US" dirty="0" smtClean="0">
                <a:latin typeface="Baskerville Old Face" pitchFamily="18" charset="0"/>
              </a:rPr>
              <a:t>Gives meaning to the term “personalized medicine”</a:t>
            </a:r>
          </a:p>
          <a:p>
            <a:r>
              <a:rPr lang="en-US" dirty="0" smtClean="0">
                <a:latin typeface="Baskerville Old Face" pitchFamily="18" charset="0"/>
              </a:rPr>
              <a:t>Provides an entirely new approach to disease mitigation </a:t>
            </a: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askerville Old Face" pitchFamily="18" charset="0"/>
              </a:rPr>
              <a:t>And so since 1983--</a:t>
            </a:r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864291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skerville Old Face" pitchFamily="18" charset="0"/>
              </a:rPr>
              <a:t>Orphan disease issues are an idea whose time  has come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skerville Old Face" pitchFamily="18" charset="0"/>
              </a:rPr>
              <a:t>Cutting edge technology has arisen from orphan study –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Baskerville Old Face" pitchFamily="18" charset="0"/>
              </a:rPr>
              <a:t>pegylation</a:t>
            </a:r>
            <a:r>
              <a:rPr lang="en-US" dirty="0" smtClean="0">
                <a:latin typeface="Baskerville Old Face" pitchFamily="18" charset="0"/>
              </a:rPr>
              <a:t>,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Baskerville Old Face" pitchFamily="18" charset="0"/>
              </a:rPr>
              <a:t>liposomal encapsulation,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Baskerville Old Face" pitchFamily="18" charset="0"/>
              </a:rPr>
              <a:t>gene expression </a:t>
            </a:r>
            <a:r>
              <a:rPr lang="en-US" dirty="0" err="1" smtClean="0">
                <a:latin typeface="Baskerville Old Face" pitchFamily="18" charset="0"/>
              </a:rPr>
              <a:t>vs</a:t>
            </a:r>
            <a:r>
              <a:rPr lang="en-US" dirty="0" smtClean="0">
                <a:latin typeface="Baskerville Old Face" pitchFamily="18" charset="0"/>
              </a:rPr>
              <a:t> non-expression for the utility of certain drug products; stop </a:t>
            </a:r>
            <a:r>
              <a:rPr lang="en-US" dirty="0" err="1" smtClean="0">
                <a:latin typeface="Baskerville Old Face" pitchFamily="18" charset="0"/>
              </a:rPr>
              <a:t>codon</a:t>
            </a:r>
            <a:r>
              <a:rPr lang="en-US" dirty="0" smtClean="0">
                <a:latin typeface="Baskerville Old Face" pitchFamily="18" charset="0"/>
              </a:rPr>
              <a:t> diseases</a:t>
            </a:r>
          </a:p>
          <a:p>
            <a:pPr lvl="1">
              <a:buNone/>
            </a:pPr>
            <a:r>
              <a:rPr lang="en-US" dirty="0" smtClean="0">
                <a:latin typeface="Baskerville Old Face" pitchFamily="18" charset="0"/>
              </a:rPr>
              <a:t>More and more rare diseases described</a:t>
            </a:r>
          </a:p>
          <a:p>
            <a:pPr lvl="1">
              <a:buNone/>
            </a:pPr>
            <a:r>
              <a:rPr lang="en-US" dirty="0" smtClean="0">
                <a:latin typeface="Baskerville Old Face" pitchFamily="18" charset="0"/>
              </a:rPr>
              <a:t>More and more treatments found – almost 400 approved in the US</a:t>
            </a:r>
          </a:p>
          <a:p>
            <a:pPr lvl="1">
              <a:buNone/>
            </a:pPr>
            <a:r>
              <a:rPr lang="en-US" dirty="0" smtClean="0">
                <a:latin typeface="Baskerville Old Face" pitchFamily="18" charset="0"/>
              </a:rPr>
              <a:t>More and more international organizations formed to emphasize and understand rare diseases – ICORD, </a:t>
            </a:r>
            <a:r>
              <a:rPr lang="en-US" dirty="0" err="1" smtClean="0">
                <a:latin typeface="Baskerville Old Face" pitchFamily="18" charset="0"/>
              </a:rPr>
              <a:t>IRDiRC</a:t>
            </a:r>
            <a:r>
              <a:rPr lang="en-US" dirty="0" smtClean="0">
                <a:latin typeface="Baskerville Old Face" pitchFamily="18" charset="0"/>
              </a:rPr>
              <a:t>, and more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What can </a:t>
            </a:r>
            <a:r>
              <a:rPr lang="en-US" dirty="0" err="1" smtClean="0">
                <a:solidFill>
                  <a:srgbClr val="C00000"/>
                </a:solidFill>
              </a:rPr>
              <a:t>Ciberer</a:t>
            </a:r>
            <a:r>
              <a:rPr lang="en-US" dirty="0" smtClean="0">
                <a:solidFill>
                  <a:srgbClr val="C00000"/>
                </a:solidFill>
              </a:rPr>
              <a:t> do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86429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Baskerville Old Face" pitchFamily="18" charset="0"/>
              </a:rPr>
              <a:t>Think globally; act locally</a:t>
            </a:r>
          </a:p>
          <a:p>
            <a:r>
              <a:rPr lang="en-US" dirty="0" smtClean="0">
                <a:latin typeface="Baskerville Old Face" pitchFamily="18" charset="0"/>
              </a:rPr>
              <a:t>Patient driven approach – </a:t>
            </a:r>
            <a:r>
              <a:rPr lang="en-US" b="1" dirty="0" smtClean="0">
                <a:latin typeface="Baskerville Old Face" pitchFamily="18" charset="0"/>
              </a:rPr>
              <a:t>large unmet medical need</a:t>
            </a:r>
          </a:p>
          <a:p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Liaison with other international and regional networks</a:t>
            </a:r>
          </a:p>
          <a:p>
            <a:r>
              <a:rPr lang="en-US" dirty="0" smtClean="0">
                <a:latin typeface="Baskerville Old Face" pitchFamily="18" charset="0"/>
              </a:rPr>
              <a:t>Industry is very important – integral to product development</a:t>
            </a:r>
          </a:p>
          <a:p>
            <a:r>
              <a:rPr lang="en-US" dirty="0" smtClean="0">
                <a:latin typeface="Baskerville Old Face" pitchFamily="18" charset="0"/>
              </a:rPr>
              <a:t>Government – always present – funding and regulatory oversight.  Need to provide </a:t>
            </a:r>
            <a:r>
              <a:rPr lang="en-US" u="sng" dirty="0" smtClean="0">
                <a:latin typeface="Baskerville Old Face" pitchFamily="18" charset="0"/>
              </a:rPr>
              <a:t>long term </a:t>
            </a:r>
            <a:r>
              <a:rPr lang="en-US" dirty="0" smtClean="0">
                <a:latin typeface="Baskerville Old Face" pitchFamily="18" charset="0"/>
              </a:rPr>
              <a:t>financial support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Translational Research - every one working together.  Move from bench to bedside</a:t>
            </a:r>
          </a:p>
          <a:p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rgbClr val="C00000"/>
                </a:solidFill>
              </a:rPr>
              <a:t>Muchas</a:t>
            </a:r>
            <a:r>
              <a:rPr lang="en-US" dirty="0" smtClean="0">
                <a:solidFill>
                  <a:srgbClr val="C00000"/>
                </a:solidFill>
              </a:rPr>
              <a:t> Gracias </a:t>
            </a:r>
            <a:r>
              <a:rPr lang="en-US" dirty="0" err="1" smtClean="0">
                <a:solidFill>
                  <a:srgbClr val="C00000"/>
                </a:solidFill>
              </a:rPr>
              <a:t>por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atencion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  <a:p>
            <a:pPr algn="ctr">
              <a:buNone/>
            </a:pPr>
            <a:endParaRPr lang="en-US" sz="15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mapa sp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32000" y="1276350"/>
            <a:ext cx="4673600" cy="39608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noFill/>
          </a:ln>
        </p:spPr>
        <p:txBody>
          <a:bodyPr/>
          <a:lstStyle/>
          <a:p>
            <a:pPr algn="ctr"/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noFill/>
          </a:ln>
        </p:spPr>
        <p:txBody>
          <a:bodyPr/>
          <a:lstStyle/>
          <a:p>
            <a:pPr algn="ctr"/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noFill/>
          </a:ln>
        </p:spPr>
        <p:txBody>
          <a:bodyPr/>
          <a:lstStyle/>
          <a:p>
            <a:pPr algn="ctr"/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Orphan Products – What are they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What is a rare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In the US – a rare disease is defined as affecting</a:t>
            </a:r>
          </a:p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 &lt; 200,000 patients in the US.  In the EU – is defined as </a:t>
            </a:r>
          </a:p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&lt; 5/10,000</a:t>
            </a:r>
          </a:p>
          <a:p>
            <a:r>
              <a:rPr lang="en-US" dirty="0" smtClean="0">
                <a:latin typeface="Baskerville Old Face" pitchFamily="18" charset="0"/>
              </a:rPr>
              <a:t>Concept developed as a result of the cost of drug development post 1962/Thalidomide</a:t>
            </a:r>
          </a:p>
          <a:p>
            <a:r>
              <a:rPr lang="en-US" dirty="0" smtClean="0">
                <a:latin typeface="Baskerville Old Face" pitchFamily="18" charset="0"/>
              </a:rPr>
              <a:t>US Orphan Drug Act passed in 1982; signed in 1983 by US President Reagan</a:t>
            </a:r>
          </a:p>
          <a:p>
            <a:r>
              <a:rPr lang="en-US" dirty="0" smtClean="0">
                <a:latin typeface="Baskerville Old Face" pitchFamily="18" charset="0"/>
              </a:rPr>
              <a:t>Other countries began to follow:  Japan, Singapore, Australia, EU (1999)</a:t>
            </a:r>
            <a:endParaRPr lang="en-US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the beginning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Concept included such diseases as Huntington, </a:t>
            </a:r>
            <a:r>
              <a:rPr lang="en-US" dirty="0" err="1" smtClean="0">
                <a:latin typeface="Baskerville Old Face" pitchFamily="18" charset="0"/>
              </a:rPr>
              <a:t>Tourette</a:t>
            </a:r>
            <a:r>
              <a:rPr lang="en-US" dirty="0" smtClean="0">
                <a:latin typeface="Baskerville Old Face" pitchFamily="18" charset="0"/>
              </a:rPr>
              <a:t>, Restless Leg Syndrome, </a:t>
            </a:r>
            <a:r>
              <a:rPr lang="en-US" dirty="0" err="1" smtClean="0">
                <a:latin typeface="Baskerville Old Face" pitchFamily="18" charset="0"/>
              </a:rPr>
              <a:t>nephropathic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cystinosis</a:t>
            </a:r>
            <a:endParaRPr lang="en-US" dirty="0" smtClean="0">
              <a:latin typeface="Baskerville Old Face" pitchFamily="18" charset="0"/>
            </a:endParaRPr>
          </a:p>
          <a:p>
            <a:r>
              <a:rPr lang="en-US" dirty="0" smtClean="0">
                <a:latin typeface="Baskerville Old Face" pitchFamily="18" charset="0"/>
              </a:rPr>
              <a:t>Scope of rare diseases was not known</a:t>
            </a:r>
          </a:p>
          <a:p>
            <a:r>
              <a:rPr lang="en-US" dirty="0" smtClean="0">
                <a:latin typeface="Baskerville Old Face" pitchFamily="18" charset="0"/>
              </a:rPr>
              <a:t>Enter NORD – National Organization for Rare Diseases</a:t>
            </a:r>
          </a:p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             EURORDIS – European Organization for Rare       		Diseases</a:t>
            </a:r>
          </a:p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		    FEDER – Spanish Federation Patient Association</a:t>
            </a:r>
          </a:p>
          <a:p>
            <a:r>
              <a:rPr lang="en-US" dirty="0" smtClean="0">
                <a:latin typeface="Baskerville Old Face" pitchFamily="18" charset="0"/>
              </a:rPr>
              <a:t>Put a person’s face to a laboratory diagnosis</a:t>
            </a:r>
          </a:p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As it evolved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Pediatrics came to the fore</a:t>
            </a:r>
          </a:p>
          <a:p>
            <a:r>
              <a:rPr lang="en-US" dirty="0" smtClean="0">
                <a:latin typeface="Baskerville Old Face" pitchFamily="18" charset="0"/>
              </a:rPr>
              <a:t>Most rare diseases are serious and life-threatening/life shortening; 50 % Pediatric</a:t>
            </a:r>
          </a:p>
          <a:p>
            <a:r>
              <a:rPr lang="en-US" dirty="0" smtClean="0">
                <a:latin typeface="Baskerville Old Face" pitchFamily="18" charset="0"/>
              </a:rPr>
              <a:t>Genetic Diseases became a focus – Severe Combined Immunodeficiency Syndrome; OTC deficiency</a:t>
            </a:r>
          </a:p>
          <a:p>
            <a:r>
              <a:rPr lang="en-US" dirty="0" smtClean="0">
                <a:latin typeface="Baskerville Old Face" pitchFamily="18" charset="0"/>
              </a:rPr>
              <a:t>Size of the US population ranged from 14 – 192,000 patients with a rare disease – no disease is too small</a:t>
            </a:r>
          </a:p>
          <a:p>
            <a:r>
              <a:rPr lang="en-US" dirty="0" smtClean="0">
                <a:latin typeface="Baskerville Old Face" pitchFamily="18" charset="0"/>
              </a:rPr>
              <a:t>Diseases included: PKU, SCID, </a:t>
            </a:r>
            <a:r>
              <a:rPr lang="en-US" dirty="0" err="1" smtClean="0">
                <a:latin typeface="Baskerville Old Face" pitchFamily="18" charset="0"/>
              </a:rPr>
              <a:t>Morquio</a:t>
            </a:r>
            <a:r>
              <a:rPr lang="en-US" dirty="0" smtClean="0">
                <a:latin typeface="Baskerville Old Face" pitchFamily="18" charset="0"/>
              </a:rPr>
              <a:t>, MPS diseases, </a:t>
            </a:r>
            <a:r>
              <a:rPr lang="en-US" dirty="0" err="1" smtClean="0">
                <a:latin typeface="Baskerville Old Face" pitchFamily="18" charset="0"/>
              </a:rPr>
              <a:t>leukemias</a:t>
            </a:r>
            <a:r>
              <a:rPr lang="en-US" dirty="0" smtClean="0">
                <a:latin typeface="Baskerville Old Face" pitchFamily="18" charset="0"/>
              </a:rPr>
              <a:t>, some lymphomas, and…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What does the Orphan Drug Act offer to drug developers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Baskerville Old Face" pitchFamily="18" charset="0"/>
              </a:rPr>
              <a:t>Incentives</a:t>
            </a:r>
          </a:p>
          <a:p>
            <a:r>
              <a:rPr lang="en-US" dirty="0" smtClean="0">
                <a:latin typeface="Baskerville Old Face" pitchFamily="18" charset="0"/>
              </a:rPr>
              <a:t>Protocol assistance – for drug development</a:t>
            </a:r>
          </a:p>
          <a:p>
            <a:r>
              <a:rPr lang="en-US" dirty="0" smtClean="0">
                <a:latin typeface="Baskerville Old Face" pitchFamily="18" charset="0"/>
              </a:rPr>
              <a:t>Seven years (US) 10 years(EU) exclusive marketing for that drug for that disease</a:t>
            </a:r>
          </a:p>
          <a:p>
            <a:r>
              <a:rPr lang="en-US" dirty="0" smtClean="0">
                <a:latin typeface="Baskerville Old Face" pitchFamily="18" charset="0"/>
              </a:rPr>
              <a:t>Tax incentives - in the US. By member state in the EU</a:t>
            </a:r>
          </a:p>
          <a:p>
            <a:r>
              <a:rPr lang="en-US" dirty="0" smtClean="0">
                <a:latin typeface="Baskerville Old Face" pitchFamily="18" charset="0"/>
              </a:rPr>
              <a:t>Waiver/reduction of dossier filing fees</a:t>
            </a:r>
          </a:p>
          <a:p>
            <a:r>
              <a:rPr lang="en-US" dirty="0" smtClean="0">
                <a:latin typeface="Baskerville Old Face" pitchFamily="18" charset="0"/>
              </a:rPr>
              <a:t>Free scientific advice</a:t>
            </a:r>
          </a:p>
          <a:p>
            <a:r>
              <a:rPr lang="en-US" dirty="0" smtClean="0">
                <a:latin typeface="Baskerville Old Face" pitchFamily="18" charset="0"/>
              </a:rPr>
              <a:t>Grants assistance to academia – 7</a:t>
            </a:r>
            <a:r>
              <a:rPr lang="en-US" baseline="30000" dirty="0" smtClean="0">
                <a:latin typeface="Baskerville Old Face" pitchFamily="18" charset="0"/>
              </a:rPr>
              <a:t>th</a:t>
            </a:r>
            <a:r>
              <a:rPr lang="en-US" dirty="0" smtClean="0">
                <a:latin typeface="Baskerville Old Face" pitchFamily="18" charset="0"/>
              </a:rPr>
              <a:t> Frame work program in the EU</a:t>
            </a:r>
          </a:p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Increasing number of Patient Organizations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752599"/>
            <a:ext cx="7772400" cy="350520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Work together with researchers and drug sponsors</a:t>
            </a:r>
          </a:p>
          <a:p>
            <a:r>
              <a:rPr lang="en-US" dirty="0" smtClean="0">
                <a:latin typeface="Baskerville Old Face" pitchFamily="18" charset="0"/>
              </a:rPr>
              <a:t>Have great knowledge of the disease as it affects them</a:t>
            </a:r>
          </a:p>
          <a:p>
            <a:r>
              <a:rPr lang="en-US" dirty="0" smtClean="0">
                <a:latin typeface="Baskerville Old Face" pitchFamily="18" charset="0"/>
              </a:rPr>
              <a:t>Have even begun companies – </a:t>
            </a:r>
            <a:r>
              <a:rPr lang="en-US" i="1" dirty="0" smtClean="0">
                <a:latin typeface="Baskerville Old Face" pitchFamily="18" charset="0"/>
              </a:rPr>
              <a:t>Extraordinary Measures - </a:t>
            </a:r>
            <a:r>
              <a:rPr lang="en-US" b="1" dirty="0" smtClean="0">
                <a:latin typeface="Baskerville Old Face" pitchFamily="18" charset="0"/>
              </a:rPr>
              <a:t>Amicus, Inc</a:t>
            </a:r>
            <a:endParaRPr lang="en-US" dirty="0" smtClean="0">
              <a:latin typeface="Baskerville Old Face" pitchFamily="18" charset="0"/>
            </a:endParaRPr>
          </a:p>
          <a:p>
            <a:r>
              <a:rPr lang="en-US" dirty="0" smtClean="0">
                <a:latin typeface="Baskerville Old Face" pitchFamily="18" charset="0"/>
              </a:rPr>
              <a:t>Patient organizations working together with Industry and Researchers – United </a:t>
            </a:r>
            <a:r>
              <a:rPr lang="en-US" dirty="0" err="1" smtClean="0">
                <a:latin typeface="Baskerville Old Face" pitchFamily="18" charset="0"/>
              </a:rPr>
              <a:t>Leukodystrophy</a:t>
            </a:r>
            <a:r>
              <a:rPr lang="en-US" dirty="0" smtClean="0">
                <a:latin typeface="Baskerville Old Face" pitchFamily="18" charset="0"/>
              </a:rPr>
              <a:t> Foundation</a:t>
            </a:r>
          </a:p>
          <a:p>
            <a:pPr>
              <a:buNone/>
            </a:pP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330891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Baskerville Old Face" pitchFamily="18" charset="0"/>
              </a:rPr>
              <a:t>More than 7,000 rare diseases – number growing by the week.  See:  www.orpha.net</a:t>
            </a:r>
          </a:p>
          <a:p>
            <a:r>
              <a:rPr lang="en-US" sz="2500" dirty="0" smtClean="0">
                <a:latin typeface="Baskerville Old Face" pitchFamily="18" charset="0"/>
              </a:rPr>
              <a:t>Almost 400 US drugs for orphan diseases have been developed since 1983; more than 2500 designated and in development; 63 approved and 900 designated in EU</a:t>
            </a:r>
          </a:p>
          <a:p>
            <a:r>
              <a:rPr lang="en-US" sz="2500" dirty="0" smtClean="0">
                <a:latin typeface="Baskerville Old Face" pitchFamily="18" charset="0"/>
              </a:rPr>
              <a:t>Burgeoning field – large and small companies involved</a:t>
            </a:r>
          </a:p>
          <a:p>
            <a:r>
              <a:rPr lang="en-US" sz="2500" dirty="0" smtClean="0">
                <a:latin typeface="Baskerville Old Face" pitchFamily="18" charset="0"/>
              </a:rPr>
              <a:t>Money to be made</a:t>
            </a:r>
          </a:p>
          <a:p>
            <a:r>
              <a:rPr lang="en-US" sz="2500" dirty="0" smtClean="0">
                <a:latin typeface="Baskerville Old Face" pitchFamily="18" charset="0"/>
              </a:rPr>
              <a:t>Review times may be faster because majority of orphan diseases are serious or life threatening diseases</a:t>
            </a:r>
            <a:endParaRPr lang="en-US" sz="2500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Orphan Products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askerville Old Face" pitchFamily="18" charset="0"/>
              </a:rPr>
              <a:t>Involvement of big and small companies</a:t>
            </a:r>
            <a:endParaRPr lang="en-US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Wingdings" pitchFamily="2" charset="2"/>
              <a:buChar char="v"/>
            </a:pPr>
            <a:r>
              <a:rPr lang="en-US" dirty="0" smtClean="0">
                <a:latin typeface="Baskerville Old Face" pitchFamily="18" charset="0"/>
              </a:rPr>
              <a:t>Early large </a:t>
            </a:r>
            <a:r>
              <a:rPr lang="en-US" dirty="0" err="1" smtClean="0">
                <a:latin typeface="Baskerville Old Face" pitchFamily="18" charset="0"/>
              </a:rPr>
              <a:t>Pharma</a:t>
            </a:r>
            <a:r>
              <a:rPr lang="en-US" dirty="0" smtClean="0">
                <a:latin typeface="Baskerville Old Face" pitchFamily="18" charset="0"/>
              </a:rPr>
              <a:t> not interested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en-US" dirty="0" smtClean="0">
                <a:latin typeface="Baskerville Old Face" pitchFamily="18" charset="0"/>
              </a:rPr>
              <a:t>SMEs arose and some are now big </a:t>
            </a:r>
            <a:r>
              <a:rPr lang="en-US" dirty="0" err="1" smtClean="0">
                <a:latin typeface="Baskerville Old Face" pitchFamily="18" charset="0"/>
              </a:rPr>
              <a:t>Pharma</a:t>
            </a:r>
            <a:endParaRPr lang="en-US" dirty="0" smtClean="0">
              <a:latin typeface="Baskerville Old Face" pitchFamily="18" charset="0"/>
            </a:endParaRPr>
          </a:p>
          <a:p>
            <a:pPr marL="880110" lvl="1" indent="-514350">
              <a:buNone/>
            </a:pPr>
            <a:r>
              <a:rPr lang="en-US" dirty="0" smtClean="0">
                <a:latin typeface="Baskerville Old Face" pitchFamily="18" charset="0"/>
              </a:rPr>
              <a:t>	</a:t>
            </a:r>
            <a:r>
              <a:rPr lang="en-US" dirty="0" err="1" smtClean="0">
                <a:latin typeface="Baskerville Old Face" pitchFamily="18" charset="0"/>
              </a:rPr>
              <a:t>Genzyme</a:t>
            </a:r>
            <a:r>
              <a:rPr lang="en-US" dirty="0" smtClean="0">
                <a:latin typeface="Baskerville Old Face" pitchFamily="18" charset="0"/>
              </a:rPr>
              <a:t>, Genentech, </a:t>
            </a:r>
            <a:r>
              <a:rPr lang="en-US" dirty="0" err="1" smtClean="0">
                <a:latin typeface="Baskerville Old Face" pitchFamily="18" charset="0"/>
              </a:rPr>
              <a:t>Biogen</a:t>
            </a:r>
            <a:r>
              <a:rPr lang="en-US" dirty="0" smtClean="0">
                <a:latin typeface="Baskerville Old Face" pitchFamily="18" charset="0"/>
              </a:rPr>
              <a:t>/Idec, Amgen</a:t>
            </a:r>
          </a:p>
          <a:p>
            <a:pPr marL="880110" lvl="1" indent="-514350">
              <a:buNone/>
            </a:pPr>
            <a:endParaRPr lang="en-US" dirty="0" smtClean="0">
              <a:latin typeface="Baskerville Old Face" pitchFamily="18" charset="0"/>
            </a:endParaRPr>
          </a:p>
          <a:p>
            <a:pPr marL="880110" lvl="1" indent="-514350">
              <a:buFont typeface="Wingdings" pitchFamily="2" charset="2"/>
              <a:buChar char="v"/>
            </a:pPr>
            <a:r>
              <a:rPr lang="en-US" dirty="0" smtClean="0">
                <a:latin typeface="Baskerville Old Face" pitchFamily="18" charset="0"/>
              </a:rPr>
              <a:t>Now interest of Novartis, Pfizer, GSK and more</a:t>
            </a:r>
          </a:p>
          <a:p>
            <a:pPr marL="880110" lvl="1" indent="-514350">
              <a:buFont typeface="Wingdings" pitchFamily="2" charset="2"/>
              <a:buChar char="v"/>
            </a:pPr>
            <a:r>
              <a:rPr lang="en-US" dirty="0" smtClean="0">
                <a:latin typeface="Baskerville Old Face" pitchFamily="18" charset="0"/>
              </a:rPr>
              <a:t>Orphan products, genetic research, understanding of disease causation and mechanisms is increasingly important</a:t>
            </a:r>
          </a:p>
          <a:p>
            <a:pPr marL="880110" lvl="1" indent="-514350">
              <a:buFont typeface="Wingdings" pitchFamily="2" charset="2"/>
              <a:buChar char="v"/>
            </a:pPr>
            <a:endParaRPr lang="en-US" dirty="0" smtClean="0">
              <a:latin typeface="Baskerville Old Face" pitchFamily="18" charset="0"/>
            </a:endParaRPr>
          </a:p>
          <a:p>
            <a:pPr marL="880110" lvl="1" indent="-514350">
              <a:buFont typeface="Wingdings" pitchFamily="2" charset="2"/>
              <a:buChar char="v"/>
            </a:pPr>
            <a:r>
              <a:rPr lang="en-US" dirty="0" smtClean="0">
                <a:latin typeface="Baskerville Old Face" pitchFamily="18" charset="0"/>
              </a:rPr>
              <a:t>Works best when there are partnerships – patients, research, industry, government</a:t>
            </a:r>
          </a:p>
          <a:p>
            <a:pPr marL="880110" lvl="1" indent="-514350">
              <a:buFont typeface="Wingdings" pitchFamily="2" charset="2"/>
              <a:buChar char="v"/>
            </a:pPr>
            <a:endParaRPr lang="en-US" dirty="0" smtClean="0">
              <a:latin typeface="Baskerville Old Face" pitchFamily="18" charset="0"/>
            </a:endParaRPr>
          </a:p>
          <a:p>
            <a:pPr marL="880110" lvl="1" indent="-514350">
              <a:buFont typeface="Wingdings" pitchFamily="2" charset="2"/>
              <a:buChar char="v"/>
            </a:pP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Biotech and Genetics – as therapy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Greatly advanced by Orphan Drug legislation/Regulation</a:t>
            </a:r>
          </a:p>
          <a:p>
            <a:r>
              <a:rPr lang="en-US" dirty="0" smtClean="0">
                <a:latin typeface="Baskerville Old Face" pitchFamily="18" charset="0"/>
              </a:rPr>
              <a:t>For the first time cures for diseases may be on the horizon</a:t>
            </a:r>
          </a:p>
          <a:p>
            <a:r>
              <a:rPr lang="en-US" dirty="0" smtClean="0">
                <a:latin typeface="Baskerville Old Face" pitchFamily="18" charset="0"/>
              </a:rPr>
              <a:t>Partnerships between: research/industry/patients/government – each has an important role</a:t>
            </a:r>
          </a:p>
          <a:p>
            <a:r>
              <a:rPr lang="en-US" dirty="0" smtClean="0">
                <a:latin typeface="Baskerville Old Face" pitchFamily="18" charset="0"/>
              </a:rPr>
              <a:t>Partnerships between – US/EU and to an extent other countries with orphan drug programs – Japan, Taiwan, S. Korea, Turkey, Israel, and more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270</TotalTime>
  <Words>684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 Orphan Products  Rare Diseases 30 years and Moving quickly  Marlene E. Haffner, MD, MPH CIBERER  31 January, 2012 Madrid, Spain mhaffner3@verizon.net</vt:lpstr>
      <vt:lpstr>Orphan Products – What are they What is a rare disease</vt:lpstr>
      <vt:lpstr>In the beginning</vt:lpstr>
      <vt:lpstr>As it evolved</vt:lpstr>
      <vt:lpstr>What does the Orphan Drug Act offer to drug developers</vt:lpstr>
      <vt:lpstr>Increasing number of Patient Organizations</vt:lpstr>
      <vt:lpstr>Orphan Products</vt:lpstr>
      <vt:lpstr>Involvement of big and small companies</vt:lpstr>
      <vt:lpstr>Biotech and Genetics – as therapy</vt:lpstr>
      <vt:lpstr>Biotech and Genetics</vt:lpstr>
      <vt:lpstr>And so since 1983--</vt:lpstr>
      <vt:lpstr>What can Ciberer do</vt:lpstr>
      <vt:lpstr>Muchas Gracias por su atencion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Marlene Haffer</dc:creator>
  <cp:lastModifiedBy>Marlene Haffer</cp:lastModifiedBy>
  <cp:revision>34</cp:revision>
  <dcterms:created xsi:type="dcterms:W3CDTF">2011-09-18T17:00:48Z</dcterms:created>
  <dcterms:modified xsi:type="dcterms:W3CDTF">2012-01-30T19:49:43Z</dcterms:modified>
</cp:coreProperties>
</file>